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notesSlides/notesSlide9.xml" ContentType="application/vnd.openxmlformats-officedocument.presentationml.notesSlide+xml"/>
  <Override PartName="/ppt/comments/comment7.xml" ContentType="application/vnd.openxmlformats-officedocument.presentationml.comments+xml"/>
  <Override PartName="/ppt/notesSlides/notesSlide10.xml" ContentType="application/vnd.openxmlformats-officedocument.presentationml.notesSlide+xml"/>
  <Override PartName="/ppt/comments/comment8.xml" ContentType="application/vnd.openxmlformats-officedocument.presentationml.comments+xml"/>
  <Override PartName="/ppt/notesSlides/notesSlide11.xml" ContentType="application/vnd.openxmlformats-officedocument.presentationml.notesSlide+xml"/>
  <Override PartName="/ppt/comments/comment9.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0.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11.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12.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49"/>
  </p:notesMasterIdLst>
  <p:handoutMasterIdLst>
    <p:handoutMasterId r:id="rId50"/>
  </p:handoutMasterIdLst>
  <p:sldIdLst>
    <p:sldId id="288" r:id="rId2"/>
    <p:sldId id="307" r:id="rId3"/>
    <p:sldId id="314" r:id="rId4"/>
    <p:sldId id="361" r:id="rId5"/>
    <p:sldId id="377" r:id="rId6"/>
    <p:sldId id="358" r:id="rId7"/>
    <p:sldId id="359" r:id="rId8"/>
    <p:sldId id="382" r:id="rId9"/>
    <p:sldId id="383" r:id="rId10"/>
    <p:sldId id="360" r:id="rId11"/>
    <p:sldId id="363" r:id="rId12"/>
    <p:sldId id="340" r:id="rId13"/>
    <p:sldId id="341" r:id="rId14"/>
    <p:sldId id="362" r:id="rId15"/>
    <p:sldId id="342" r:id="rId16"/>
    <p:sldId id="343" r:id="rId17"/>
    <p:sldId id="364" r:id="rId18"/>
    <p:sldId id="345" r:id="rId19"/>
    <p:sldId id="365" r:id="rId20"/>
    <p:sldId id="344" r:id="rId21"/>
    <p:sldId id="366" r:id="rId22"/>
    <p:sldId id="350" r:id="rId23"/>
    <p:sldId id="346" r:id="rId24"/>
    <p:sldId id="347" r:id="rId25"/>
    <p:sldId id="348" r:id="rId26"/>
    <p:sldId id="349" r:id="rId27"/>
    <p:sldId id="308" r:id="rId28"/>
    <p:sldId id="368" r:id="rId29"/>
    <p:sldId id="351" r:id="rId30"/>
    <p:sldId id="352" r:id="rId31"/>
    <p:sldId id="354" r:id="rId32"/>
    <p:sldId id="355" r:id="rId33"/>
    <p:sldId id="356" r:id="rId34"/>
    <p:sldId id="369" r:id="rId35"/>
    <p:sldId id="357" r:id="rId36"/>
    <p:sldId id="370" r:id="rId37"/>
    <p:sldId id="372" r:id="rId38"/>
    <p:sldId id="371" r:id="rId39"/>
    <p:sldId id="374" r:id="rId40"/>
    <p:sldId id="375" r:id="rId41"/>
    <p:sldId id="376" r:id="rId42"/>
    <p:sldId id="379" r:id="rId43"/>
    <p:sldId id="373" r:id="rId44"/>
    <p:sldId id="296" r:id="rId45"/>
    <p:sldId id="380" r:id="rId46"/>
    <p:sldId id="298" r:id="rId47"/>
    <p:sldId id="378" r:id="rId4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ir Moshe" initials="YM" lastIdx="17" clrIdx="0">
    <p:extLst>
      <p:ext uri="{19B8F6BF-5375-455C-9EA6-DF929625EA0E}">
        <p15:presenceInfo xmlns:p15="http://schemas.microsoft.com/office/powerpoint/2012/main" userId="Yair Moshe" providerId="None"/>
      </p:ext>
    </p:extLst>
  </p:cmAuthor>
  <p:cmAuthor id="2" name="Yair Moshe" initials="YM [2]" lastIdx="18" clrIdx="1">
    <p:extLst>
      <p:ext uri="{19B8F6BF-5375-455C-9EA6-DF929625EA0E}">
        <p15:presenceInfo xmlns:p15="http://schemas.microsoft.com/office/powerpoint/2012/main" userId="S::myair@technion.ac.il::72fb2c8e-9e1d-4664-922f-2384ae95d2a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BFBFBF"/>
    <a:srgbClr val="654496"/>
    <a:srgbClr val="9E5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22EC5B-8979-A307-7967-2DCCF41D4DC6}" v="140" dt="2024-03-10T22:10:37.9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15" autoAdjust="0"/>
    <p:restoredTop sz="96283" autoAdjust="0"/>
  </p:normalViewPr>
  <p:slideViewPr>
    <p:cSldViewPr>
      <p:cViewPr varScale="1">
        <p:scale>
          <a:sx n="112" d="100"/>
          <a:sy n="112" d="100"/>
        </p:scale>
        <p:origin x="990" y="96"/>
      </p:cViewPr>
      <p:guideLst>
        <p:guide orient="horz" pos="2160"/>
        <p:guide pos="3840"/>
      </p:guideLst>
    </p:cSldViewPr>
  </p:slideViewPr>
  <p:outlineViewPr>
    <p:cViewPr>
      <p:scale>
        <a:sx n="33" d="100"/>
        <a:sy n="33" d="100"/>
      </p:scale>
      <p:origin x="0" y="3492"/>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ichay Ashur" userId="S::ashur@campus.technion.ac.il::8c5bf74e-cfda-4595-98f8-78f83eaab748" providerId="AD" clId="Web-{FD22EC5B-8979-A307-7967-2DCCF41D4DC6}"/>
    <pc:docChg chg="modSld">
      <pc:chgData name="Avichay Ashur" userId="S::ashur@campus.technion.ac.il::8c5bf74e-cfda-4595-98f8-78f83eaab748" providerId="AD" clId="Web-{FD22EC5B-8979-A307-7967-2DCCF41D4DC6}" dt="2024-03-10T22:10:37.999" v="79" actId="1076"/>
      <pc:docMkLst>
        <pc:docMk/>
      </pc:docMkLst>
      <pc:sldChg chg="addSp delSp modSp">
        <pc:chgData name="Avichay Ashur" userId="S::ashur@campus.technion.ac.il::8c5bf74e-cfda-4595-98f8-78f83eaab748" providerId="AD" clId="Web-{FD22EC5B-8979-A307-7967-2DCCF41D4DC6}" dt="2024-03-10T22:10:37.999" v="79" actId="1076"/>
        <pc:sldMkLst>
          <pc:docMk/>
          <pc:sldMk cId="746629022" sldId="289"/>
        </pc:sldMkLst>
        <pc:spChg chg="del mod">
          <ac:chgData name="Avichay Ashur" userId="S::ashur@campus.technion.ac.il::8c5bf74e-cfda-4595-98f8-78f83eaab748" providerId="AD" clId="Web-{FD22EC5B-8979-A307-7967-2DCCF41D4DC6}" dt="2024-03-10T22:10:25.421" v="78"/>
          <ac:spMkLst>
            <pc:docMk/>
            <pc:sldMk cId="746629022" sldId="289"/>
            <ac:spMk id="9" creationId="{9F21341D-F069-CB75-8346-FAC1591ACE9F}"/>
          </ac:spMkLst>
        </pc:spChg>
        <pc:spChg chg="add mod">
          <ac:chgData name="Avichay Ashur" userId="S::ashur@campus.technion.ac.il::8c5bf74e-cfda-4595-98f8-78f83eaab748" providerId="AD" clId="Web-{FD22EC5B-8979-A307-7967-2DCCF41D4DC6}" dt="2024-03-10T22:10:37.999" v="79" actId="1076"/>
          <ac:spMkLst>
            <pc:docMk/>
            <pc:sldMk cId="746629022" sldId="289"/>
            <ac:spMk id="10" creationId="{F05AC2A9-5E75-D13F-5F6F-0338CEE01B30}"/>
          </ac:spMkLst>
        </pc:spChg>
        <pc:spChg chg="add del">
          <ac:chgData name="Avichay Ashur" userId="S::ashur@campus.technion.ac.il::8c5bf74e-cfda-4595-98f8-78f83eaab748" providerId="AD" clId="Web-{FD22EC5B-8979-A307-7967-2DCCF41D4DC6}" dt="2024-03-10T22:08:00.438" v="30"/>
          <ac:spMkLst>
            <pc:docMk/>
            <pc:sldMk cId="746629022" sldId="289"/>
            <ac:spMk id="11" creationId="{D8712B77-A35B-C954-B4CA-08ECC1A925CA}"/>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0-07-16T23:05:58.700" idx="4">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20-07-16T23:05:58.700" idx="13">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6-08-31T15:19:26.336" idx="16">
    <p:pos x="10" y="10"/>
    <p:text>This slide should only be included in midterm presentations</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20-07-16T23:05:58.700" idx="15">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7-16T23:05:58.700" idx="8">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08-31T15:19:26.336" idx="17">
    <p:pos x="10" y="10"/>
    <p:text>This slide should only be included in midterm presentations</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07-16T23:05:58.700" idx="10">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0-07-16T23:05:58.700" idx="11">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0-07-16T23:05:58.700" idx="17">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0-07-16T23:05:58.700" idx="18">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0-07-16T23:05:58.700" idx="12">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0-07-16T23:05:58.700" idx="14">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623" y="0"/>
            <a:ext cx="3037840" cy="464820"/>
          </a:xfrm>
          <a:prstGeom prst="rect">
            <a:avLst/>
          </a:prstGeom>
        </p:spPr>
        <p:txBody>
          <a:bodyPr vert="horz" lIns="91440" tIns="45720" rIns="91440" bIns="45720" rtlCol="1"/>
          <a:lstStyle>
            <a:lvl1pPr algn="l">
              <a:defRPr sz="1200"/>
            </a:lvl1pPr>
          </a:lstStyle>
          <a:p>
            <a:fld id="{C9B6F397-9295-4C9F-B4B0-31BF9D08FE68}" type="datetimeFigureOut">
              <a:rPr lang="he-IL" smtClean="0"/>
              <a:pPr/>
              <a:t>כ"ד/תמוז/תשפ"ד</a:t>
            </a:fld>
            <a:endParaRPr lang="he-IL"/>
          </a:p>
        </p:txBody>
      </p:sp>
      <p:sp>
        <p:nvSpPr>
          <p:cNvPr id="4" name="מציין מיקום של כותרת תחתונה 3"/>
          <p:cNvSpPr>
            <a:spLocks noGrp="1"/>
          </p:cNvSpPr>
          <p:nvPr>
            <p:ph type="ftr" sz="quarter" idx="2"/>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623" y="8829966"/>
            <a:ext cx="3037840" cy="464820"/>
          </a:xfrm>
          <a:prstGeom prst="rect">
            <a:avLst/>
          </a:prstGeom>
        </p:spPr>
        <p:txBody>
          <a:bodyPr vert="horz" lIns="91440" tIns="45720" rIns="91440" bIns="45720" rtlCol="1" anchor="b"/>
          <a:lstStyle>
            <a:lvl1pPr algn="l">
              <a:defRPr sz="1200"/>
            </a:lvl1pPr>
          </a:lstStyle>
          <a:p>
            <a:fld id="{BBE2A6A1-1652-41B2-B665-7F46B35F79A1}" type="slidenum">
              <a:rPr lang="he-IL" smtClean="0"/>
              <a:pPr/>
              <a:t>‹#›</a:t>
            </a:fld>
            <a:endParaRPr lang="he-IL"/>
          </a:p>
        </p:txBody>
      </p:sp>
    </p:spTree>
    <p:extLst>
      <p:ext uri="{BB962C8B-B14F-4D97-AF65-F5344CB8AC3E}">
        <p14:creationId xmlns:p14="http://schemas.microsoft.com/office/powerpoint/2010/main" val="2018246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623" y="0"/>
            <a:ext cx="3037840" cy="464820"/>
          </a:xfrm>
          <a:prstGeom prst="rect">
            <a:avLst/>
          </a:prstGeom>
        </p:spPr>
        <p:txBody>
          <a:bodyPr vert="horz" lIns="91440" tIns="45720" rIns="91440" bIns="45720" rtlCol="1"/>
          <a:lstStyle>
            <a:lvl1pPr algn="l">
              <a:defRPr sz="1200"/>
            </a:lvl1pPr>
          </a:lstStyle>
          <a:p>
            <a:fld id="{543B7BDA-9DDC-4E4C-973D-E4A3E66645CD}" type="datetimeFigureOut">
              <a:rPr lang="he-IL" smtClean="0"/>
              <a:pPr/>
              <a:t>כ"ד/תמוז/תשפ"ד</a:t>
            </a:fld>
            <a:endParaRPr lang="he-IL"/>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623" y="8829966"/>
            <a:ext cx="3037840" cy="464820"/>
          </a:xfrm>
          <a:prstGeom prst="rect">
            <a:avLst/>
          </a:prstGeom>
        </p:spPr>
        <p:txBody>
          <a:bodyPr vert="horz" lIns="91440" tIns="45720" rIns="91440" bIns="45720" rtlCol="1" anchor="b"/>
          <a:lstStyle>
            <a:lvl1pPr algn="l">
              <a:defRPr sz="1200"/>
            </a:lvl1pPr>
          </a:lstStyle>
          <a:p>
            <a:fld id="{C8C92D0D-AF30-4211-86C4-A3B87597F349}" type="slidenum">
              <a:rPr lang="he-IL" smtClean="0"/>
              <a:pPr/>
              <a:t>‹#›</a:t>
            </a:fld>
            <a:endParaRPr lang="he-IL"/>
          </a:p>
        </p:txBody>
      </p:sp>
    </p:spTree>
    <p:extLst>
      <p:ext uri="{BB962C8B-B14F-4D97-AF65-F5344CB8AC3E}">
        <p14:creationId xmlns:p14="http://schemas.microsoft.com/office/powerpoint/2010/main" val="237179231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406400" y="696913"/>
            <a:ext cx="6197600" cy="3486150"/>
          </a:xfrm>
        </p:spPr>
      </p:sp>
      <p:sp>
        <p:nvSpPr>
          <p:cNvPr id="3" name="מציין מיקום של הערות 2"/>
          <p:cNvSpPr>
            <a:spLocks noGrp="1"/>
          </p:cNvSpPr>
          <p:nvPr>
            <p:ph type="body" idx="1"/>
          </p:nvPr>
        </p:nvSpPr>
        <p:spPr/>
        <p:txBody>
          <a:bodyPr/>
          <a:lstStyle/>
          <a:p>
            <a:pPr algn="l" rtl="0"/>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a:t>
            </a:fld>
            <a:endParaRPr lang="he-IL"/>
          </a:p>
        </p:txBody>
      </p:sp>
    </p:spTree>
    <p:extLst>
      <p:ext uri="{BB962C8B-B14F-4D97-AF65-F5344CB8AC3E}">
        <p14:creationId xmlns:p14="http://schemas.microsoft.com/office/powerpoint/2010/main" val="339814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189F1-6290-DBA2-7E63-1A3BE9C596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DFA4F-0972-D308-9244-F2DF0CC1D203}"/>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F54D60E0-24F2-9E17-BF10-A622AD665193}"/>
              </a:ext>
            </a:extLst>
          </p:cNvPr>
          <p:cNvSpPr>
            <a:spLocks noGrp="1"/>
          </p:cNvSpPr>
          <p:nvPr>
            <p:ph type="body" idx="1"/>
          </p:nvPr>
        </p:nvSpPr>
        <p:spPr/>
        <p:txBody>
          <a:bodyPr/>
          <a:lstStyle/>
          <a:p>
            <a:endParaRPr lang="he-IL" dirty="0"/>
          </a:p>
        </p:txBody>
      </p:sp>
      <p:sp>
        <p:nvSpPr>
          <p:cNvPr id="4" name="Slide Number Placeholder 3">
            <a:extLst>
              <a:ext uri="{FF2B5EF4-FFF2-40B4-BE49-F238E27FC236}">
                <a16:creationId xmlns:a16="http://schemas.microsoft.com/office/drawing/2014/main" id="{F9747974-E7A9-7C6F-F633-6F9DC450583C}"/>
              </a:ext>
            </a:extLst>
          </p:cNvPr>
          <p:cNvSpPr>
            <a:spLocks noGrp="1"/>
          </p:cNvSpPr>
          <p:nvPr>
            <p:ph type="sldNum" sz="quarter" idx="10"/>
          </p:nvPr>
        </p:nvSpPr>
        <p:spPr/>
        <p:txBody>
          <a:bodyPr/>
          <a:lstStyle/>
          <a:p>
            <a:fld id="{C8C92D0D-AF30-4211-86C4-A3B87597F349}" type="slidenum">
              <a:rPr lang="he-IL" smtClean="0"/>
              <a:pPr/>
              <a:t>10</a:t>
            </a:fld>
            <a:endParaRPr lang="he-IL"/>
          </a:p>
        </p:txBody>
      </p:sp>
    </p:spTree>
    <p:extLst>
      <p:ext uri="{BB962C8B-B14F-4D97-AF65-F5344CB8AC3E}">
        <p14:creationId xmlns:p14="http://schemas.microsoft.com/office/powerpoint/2010/main" val="54637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189F1-6290-DBA2-7E63-1A3BE9C596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DFA4F-0972-D308-9244-F2DF0CC1D203}"/>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F54D60E0-24F2-9E17-BF10-A622AD665193}"/>
              </a:ext>
            </a:extLst>
          </p:cNvPr>
          <p:cNvSpPr>
            <a:spLocks noGrp="1"/>
          </p:cNvSpPr>
          <p:nvPr>
            <p:ph type="body" idx="1"/>
          </p:nvPr>
        </p:nvSpPr>
        <p:spPr/>
        <p:txBody>
          <a:bodyPr/>
          <a:lstStyle/>
          <a:p>
            <a:endParaRPr lang="he-IL" dirty="0"/>
          </a:p>
        </p:txBody>
      </p:sp>
      <p:sp>
        <p:nvSpPr>
          <p:cNvPr id="4" name="Slide Number Placeholder 3">
            <a:extLst>
              <a:ext uri="{FF2B5EF4-FFF2-40B4-BE49-F238E27FC236}">
                <a16:creationId xmlns:a16="http://schemas.microsoft.com/office/drawing/2014/main" id="{F9747974-E7A9-7C6F-F633-6F9DC450583C}"/>
              </a:ext>
            </a:extLst>
          </p:cNvPr>
          <p:cNvSpPr>
            <a:spLocks noGrp="1"/>
          </p:cNvSpPr>
          <p:nvPr>
            <p:ph type="sldNum" sz="quarter" idx="10"/>
          </p:nvPr>
        </p:nvSpPr>
        <p:spPr/>
        <p:txBody>
          <a:bodyPr/>
          <a:lstStyle/>
          <a:p>
            <a:fld id="{C8C92D0D-AF30-4211-86C4-A3B87597F349}" type="slidenum">
              <a:rPr lang="he-IL" smtClean="0"/>
              <a:pPr/>
              <a:t>11</a:t>
            </a:fld>
            <a:endParaRPr lang="he-IL"/>
          </a:p>
        </p:txBody>
      </p:sp>
    </p:spTree>
    <p:extLst>
      <p:ext uri="{BB962C8B-B14F-4D97-AF65-F5344CB8AC3E}">
        <p14:creationId xmlns:p14="http://schemas.microsoft.com/office/powerpoint/2010/main" val="1038354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12</a:t>
            </a:fld>
            <a:endParaRPr lang="he-IL"/>
          </a:p>
        </p:txBody>
      </p:sp>
    </p:spTree>
    <p:extLst>
      <p:ext uri="{BB962C8B-B14F-4D97-AF65-F5344CB8AC3E}">
        <p14:creationId xmlns:p14="http://schemas.microsoft.com/office/powerpoint/2010/main" val="3436474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13</a:t>
            </a:fld>
            <a:endParaRPr lang="he-IL"/>
          </a:p>
        </p:txBody>
      </p:sp>
    </p:spTree>
    <p:extLst>
      <p:ext uri="{BB962C8B-B14F-4D97-AF65-F5344CB8AC3E}">
        <p14:creationId xmlns:p14="http://schemas.microsoft.com/office/powerpoint/2010/main" val="1426592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14</a:t>
            </a:fld>
            <a:endParaRPr lang="he-IL"/>
          </a:p>
        </p:txBody>
      </p:sp>
    </p:spTree>
    <p:extLst>
      <p:ext uri="{BB962C8B-B14F-4D97-AF65-F5344CB8AC3E}">
        <p14:creationId xmlns:p14="http://schemas.microsoft.com/office/powerpoint/2010/main" val="1034710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15</a:t>
            </a:fld>
            <a:endParaRPr lang="he-IL"/>
          </a:p>
        </p:txBody>
      </p:sp>
    </p:spTree>
    <p:extLst>
      <p:ext uri="{BB962C8B-B14F-4D97-AF65-F5344CB8AC3E}">
        <p14:creationId xmlns:p14="http://schemas.microsoft.com/office/powerpoint/2010/main" val="4229930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16</a:t>
            </a:fld>
            <a:endParaRPr lang="he-IL"/>
          </a:p>
        </p:txBody>
      </p:sp>
    </p:spTree>
    <p:extLst>
      <p:ext uri="{BB962C8B-B14F-4D97-AF65-F5344CB8AC3E}">
        <p14:creationId xmlns:p14="http://schemas.microsoft.com/office/powerpoint/2010/main" val="1442606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17</a:t>
            </a:fld>
            <a:endParaRPr lang="he-IL"/>
          </a:p>
        </p:txBody>
      </p:sp>
    </p:spTree>
    <p:extLst>
      <p:ext uri="{BB962C8B-B14F-4D97-AF65-F5344CB8AC3E}">
        <p14:creationId xmlns:p14="http://schemas.microsoft.com/office/powerpoint/2010/main" val="4169444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18</a:t>
            </a:fld>
            <a:endParaRPr lang="he-IL"/>
          </a:p>
        </p:txBody>
      </p:sp>
    </p:spTree>
    <p:extLst>
      <p:ext uri="{BB962C8B-B14F-4D97-AF65-F5344CB8AC3E}">
        <p14:creationId xmlns:p14="http://schemas.microsoft.com/office/powerpoint/2010/main" val="67634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19</a:t>
            </a:fld>
            <a:endParaRPr lang="he-IL"/>
          </a:p>
        </p:txBody>
      </p:sp>
    </p:spTree>
    <p:extLst>
      <p:ext uri="{BB962C8B-B14F-4D97-AF65-F5344CB8AC3E}">
        <p14:creationId xmlns:p14="http://schemas.microsoft.com/office/powerpoint/2010/main" val="3885924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2AD79-DB32-14D9-2782-DC1F7C3580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5245-3F2D-E18C-F28A-73B2CE3F0461}"/>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A2B3721B-D0F9-A76E-7836-450709179C1B}"/>
              </a:ext>
            </a:extLst>
          </p:cNvPr>
          <p:cNvSpPr>
            <a:spLocks noGrp="1"/>
          </p:cNvSpPr>
          <p:nvPr>
            <p:ph type="body" idx="1"/>
          </p:nvPr>
        </p:nvSpPr>
        <p:spPr/>
        <p:txBody>
          <a:bodyPr/>
          <a:lstStyle/>
          <a:p>
            <a:pPr algn="l" rtl="0"/>
            <a:endParaRPr lang="he-IL" dirty="0"/>
          </a:p>
        </p:txBody>
      </p:sp>
      <p:sp>
        <p:nvSpPr>
          <p:cNvPr id="4" name="Slide Number Placeholder 3">
            <a:extLst>
              <a:ext uri="{FF2B5EF4-FFF2-40B4-BE49-F238E27FC236}">
                <a16:creationId xmlns:a16="http://schemas.microsoft.com/office/drawing/2014/main" id="{469A5EA2-1660-4F9C-95A0-579837CC7AAB}"/>
              </a:ext>
            </a:extLst>
          </p:cNvPr>
          <p:cNvSpPr>
            <a:spLocks noGrp="1"/>
          </p:cNvSpPr>
          <p:nvPr>
            <p:ph type="sldNum" sz="quarter" idx="10"/>
          </p:nvPr>
        </p:nvSpPr>
        <p:spPr/>
        <p:txBody>
          <a:bodyPr/>
          <a:lstStyle/>
          <a:p>
            <a:fld id="{C8C92D0D-AF30-4211-86C4-A3B87597F349}" type="slidenum">
              <a:rPr lang="he-IL" smtClean="0"/>
              <a:pPr/>
              <a:t>2</a:t>
            </a:fld>
            <a:endParaRPr lang="he-IL"/>
          </a:p>
        </p:txBody>
      </p:sp>
    </p:spTree>
    <p:extLst>
      <p:ext uri="{BB962C8B-B14F-4D97-AF65-F5344CB8AC3E}">
        <p14:creationId xmlns:p14="http://schemas.microsoft.com/office/powerpoint/2010/main" val="2224996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20</a:t>
            </a:fld>
            <a:endParaRPr lang="he-IL"/>
          </a:p>
        </p:txBody>
      </p:sp>
    </p:spTree>
    <p:extLst>
      <p:ext uri="{BB962C8B-B14F-4D97-AF65-F5344CB8AC3E}">
        <p14:creationId xmlns:p14="http://schemas.microsoft.com/office/powerpoint/2010/main" val="2541123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21</a:t>
            </a:fld>
            <a:endParaRPr lang="he-IL"/>
          </a:p>
        </p:txBody>
      </p:sp>
    </p:spTree>
    <p:extLst>
      <p:ext uri="{BB962C8B-B14F-4D97-AF65-F5344CB8AC3E}">
        <p14:creationId xmlns:p14="http://schemas.microsoft.com/office/powerpoint/2010/main" val="4013150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22</a:t>
            </a:fld>
            <a:endParaRPr lang="he-IL"/>
          </a:p>
        </p:txBody>
      </p:sp>
    </p:spTree>
    <p:extLst>
      <p:ext uri="{BB962C8B-B14F-4D97-AF65-F5344CB8AC3E}">
        <p14:creationId xmlns:p14="http://schemas.microsoft.com/office/powerpoint/2010/main" val="1865313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23</a:t>
            </a:fld>
            <a:endParaRPr lang="he-IL"/>
          </a:p>
        </p:txBody>
      </p:sp>
    </p:spTree>
    <p:extLst>
      <p:ext uri="{BB962C8B-B14F-4D97-AF65-F5344CB8AC3E}">
        <p14:creationId xmlns:p14="http://schemas.microsoft.com/office/powerpoint/2010/main" val="2539113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24</a:t>
            </a:fld>
            <a:endParaRPr lang="he-IL"/>
          </a:p>
        </p:txBody>
      </p:sp>
    </p:spTree>
    <p:extLst>
      <p:ext uri="{BB962C8B-B14F-4D97-AF65-F5344CB8AC3E}">
        <p14:creationId xmlns:p14="http://schemas.microsoft.com/office/powerpoint/2010/main" val="2290315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25</a:t>
            </a:fld>
            <a:endParaRPr lang="he-IL"/>
          </a:p>
        </p:txBody>
      </p:sp>
    </p:spTree>
    <p:extLst>
      <p:ext uri="{BB962C8B-B14F-4D97-AF65-F5344CB8AC3E}">
        <p14:creationId xmlns:p14="http://schemas.microsoft.com/office/powerpoint/2010/main" val="1909164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22AA2-0BC0-284C-7B44-3421120D0C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5AD27-0C62-B21E-04D0-DC6FC3DE95FC}"/>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9279251E-B32A-9DED-36B6-53EE83B58556}"/>
              </a:ext>
            </a:extLst>
          </p:cNvPr>
          <p:cNvSpPr>
            <a:spLocks noGrp="1"/>
          </p:cNvSpPr>
          <p:nvPr>
            <p:ph type="body" idx="1"/>
          </p:nvPr>
        </p:nvSpPr>
        <p:spPr/>
        <p:txBody>
          <a:bodyPr/>
          <a:lstStyle/>
          <a:p>
            <a:endParaRPr lang="he-IL"/>
          </a:p>
        </p:txBody>
      </p:sp>
      <p:sp>
        <p:nvSpPr>
          <p:cNvPr id="4" name="Slide Number Placeholder 3">
            <a:extLst>
              <a:ext uri="{FF2B5EF4-FFF2-40B4-BE49-F238E27FC236}">
                <a16:creationId xmlns:a16="http://schemas.microsoft.com/office/drawing/2014/main" id="{6832B2E1-B2B4-1105-6FE1-1B05CA54DCAC}"/>
              </a:ext>
            </a:extLst>
          </p:cNvPr>
          <p:cNvSpPr>
            <a:spLocks noGrp="1"/>
          </p:cNvSpPr>
          <p:nvPr>
            <p:ph type="sldNum" sz="quarter" idx="10"/>
          </p:nvPr>
        </p:nvSpPr>
        <p:spPr/>
        <p:txBody>
          <a:bodyPr/>
          <a:lstStyle/>
          <a:p>
            <a:fld id="{C8C92D0D-AF30-4211-86C4-A3B87597F349}" type="slidenum">
              <a:rPr lang="he-IL" smtClean="0"/>
              <a:pPr/>
              <a:t>27</a:t>
            </a:fld>
            <a:endParaRPr lang="he-IL"/>
          </a:p>
        </p:txBody>
      </p:sp>
    </p:spTree>
    <p:extLst>
      <p:ext uri="{BB962C8B-B14F-4D97-AF65-F5344CB8AC3E}">
        <p14:creationId xmlns:p14="http://schemas.microsoft.com/office/powerpoint/2010/main" val="2789542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28</a:t>
            </a:fld>
            <a:endParaRPr lang="he-IL"/>
          </a:p>
        </p:txBody>
      </p:sp>
    </p:spTree>
    <p:extLst>
      <p:ext uri="{BB962C8B-B14F-4D97-AF65-F5344CB8AC3E}">
        <p14:creationId xmlns:p14="http://schemas.microsoft.com/office/powerpoint/2010/main" val="627194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29</a:t>
            </a:fld>
            <a:endParaRPr lang="he-IL"/>
          </a:p>
        </p:txBody>
      </p:sp>
    </p:spTree>
    <p:extLst>
      <p:ext uri="{BB962C8B-B14F-4D97-AF65-F5344CB8AC3E}">
        <p14:creationId xmlns:p14="http://schemas.microsoft.com/office/powerpoint/2010/main" val="1107377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30</a:t>
            </a:fld>
            <a:endParaRPr lang="he-IL"/>
          </a:p>
        </p:txBody>
      </p:sp>
    </p:spTree>
    <p:extLst>
      <p:ext uri="{BB962C8B-B14F-4D97-AF65-F5344CB8AC3E}">
        <p14:creationId xmlns:p14="http://schemas.microsoft.com/office/powerpoint/2010/main" val="4201335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189F1-6290-DBA2-7E63-1A3BE9C596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DFA4F-0972-D308-9244-F2DF0CC1D203}"/>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F54D60E0-24F2-9E17-BF10-A622AD665193}"/>
              </a:ext>
            </a:extLst>
          </p:cNvPr>
          <p:cNvSpPr>
            <a:spLocks noGrp="1"/>
          </p:cNvSpPr>
          <p:nvPr>
            <p:ph type="body" idx="1"/>
          </p:nvPr>
        </p:nvSpPr>
        <p:spPr/>
        <p:txBody>
          <a:bodyPr/>
          <a:lstStyle/>
          <a:p>
            <a:endParaRPr lang="he-IL" dirty="0"/>
          </a:p>
        </p:txBody>
      </p:sp>
      <p:sp>
        <p:nvSpPr>
          <p:cNvPr id="4" name="Slide Number Placeholder 3">
            <a:extLst>
              <a:ext uri="{FF2B5EF4-FFF2-40B4-BE49-F238E27FC236}">
                <a16:creationId xmlns:a16="http://schemas.microsoft.com/office/drawing/2014/main" id="{F9747974-E7A9-7C6F-F633-6F9DC450583C}"/>
              </a:ext>
            </a:extLst>
          </p:cNvPr>
          <p:cNvSpPr>
            <a:spLocks noGrp="1"/>
          </p:cNvSpPr>
          <p:nvPr>
            <p:ph type="sldNum" sz="quarter" idx="10"/>
          </p:nvPr>
        </p:nvSpPr>
        <p:spPr/>
        <p:txBody>
          <a:bodyPr/>
          <a:lstStyle/>
          <a:p>
            <a:fld id="{C8C92D0D-AF30-4211-86C4-A3B87597F349}" type="slidenum">
              <a:rPr lang="he-IL" smtClean="0"/>
              <a:pPr/>
              <a:t>3</a:t>
            </a:fld>
            <a:endParaRPr lang="he-IL"/>
          </a:p>
        </p:txBody>
      </p:sp>
    </p:spTree>
    <p:extLst>
      <p:ext uri="{BB962C8B-B14F-4D97-AF65-F5344CB8AC3E}">
        <p14:creationId xmlns:p14="http://schemas.microsoft.com/office/powerpoint/2010/main" val="2384261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31</a:t>
            </a:fld>
            <a:endParaRPr lang="he-IL"/>
          </a:p>
        </p:txBody>
      </p:sp>
    </p:spTree>
    <p:extLst>
      <p:ext uri="{BB962C8B-B14F-4D97-AF65-F5344CB8AC3E}">
        <p14:creationId xmlns:p14="http://schemas.microsoft.com/office/powerpoint/2010/main" val="1225633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32</a:t>
            </a:fld>
            <a:endParaRPr lang="he-IL"/>
          </a:p>
        </p:txBody>
      </p:sp>
    </p:spTree>
    <p:extLst>
      <p:ext uri="{BB962C8B-B14F-4D97-AF65-F5344CB8AC3E}">
        <p14:creationId xmlns:p14="http://schemas.microsoft.com/office/powerpoint/2010/main" val="2930583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33</a:t>
            </a:fld>
            <a:endParaRPr lang="he-IL"/>
          </a:p>
        </p:txBody>
      </p:sp>
    </p:spTree>
    <p:extLst>
      <p:ext uri="{BB962C8B-B14F-4D97-AF65-F5344CB8AC3E}">
        <p14:creationId xmlns:p14="http://schemas.microsoft.com/office/powerpoint/2010/main" val="1099417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C4144-A193-7860-3ED1-DE1EC353509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71E22E2-FC1F-8DF7-0E9C-817D9AE1AF3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6778E8F-BA97-97A4-0B38-0D739D73042C}"/>
              </a:ext>
            </a:extLst>
          </p:cNvPr>
          <p:cNvSpPr>
            <a:spLocks noGrp="1"/>
          </p:cNvSpPr>
          <p:nvPr>
            <p:ph type="body" idx="1"/>
          </p:nvPr>
        </p:nvSpPr>
        <p:spPr/>
        <p:txBody>
          <a:bodyPr/>
          <a:lstStyle/>
          <a:p>
            <a:pPr algn="l" rtl="0"/>
            <a:endParaRPr lang="he-IL" dirty="0"/>
          </a:p>
        </p:txBody>
      </p:sp>
      <p:sp>
        <p:nvSpPr>
          <p:cNvPr id="4" name="מציין מיקום של מספר שקופית 3">
            <a:extLst>
              <a:ext uri="{FF2B5EF4-FFF2-40B4-BE49-F238E27FC236}">
                <a16:creationId xmlns:a16="http://schemas.microsoft.com/office/drawing/2014/main" id="{985095C4-A469-5A28-117F-F1D933295092}"/>
              </a:ext>
            </a:extLst>
          </p:cNvPr>
          <p:cNvSpPr>
            <a:spLocks noGrp="1"/>
          </p:cNvSpPr>
          <p:nvPr>
            <p:ph type="sldNum" sz="quarter" idx="5"/>
          </p:nvPr>
        </p:nvSpPr>
        <p:spPr/>
        <p:txBody>
          <a:bodyPr/>
          <a:lstStyle/>
          <a:p>
            <a:fld id="{C8C92D0D-AF30-4211-86C4-A3B87597F349}" type="slidenum">
              <a:rPr lang="he-IL" smtClean="0"/>
              <a:pPr/>
              <a:t>34</a:t>
            </a:fld>
            <a:endParaRPr lang="he-IL"/>
          </a:p>
        </p:txBody>
      </p:sp>
    </p:spTree>
    <p:extLst>
      <p:ext uri="{BB962C8B-B14F-4D97-AF65-F5344CB8AC3E}">
        <p14:creationId xmlns:p14="http://schemas.microsoft.com/office/powerpoint/2010/main" val="3206567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35</a:t>
            </a:fld>
            <a:endParaRPr lang="he-IL"/>
          </a:p>
        </p:txBody>
      </p:sp>
    </p:spTree>
    <p:extLst>
      <p:ext uri="{BB962C8B-B14F-4D97-AF65-F5344CB8AC3E}">
        <p14:creationId xmlns:p14="http://schemas.microsoft.com/office/powerpoint/2010/main" val="1049705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36</a:t>
            </a:fld>
            <a:endParaRPr lang="he-IL"/>
          </a:p>
        </p:txBody>
      </p:sp>
    </p:spTree>
    <p:extLst>
      <p:ext uri="{BB962C8B-B14F-4D97-AF65-F5344CB8AC3E}">
        <p14:creationId xmlns:p14="http://schemas.microsoft.com/office/powerpoint/2010/main" val="213063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22AA2-0BC0-284C-7B44-3421120D0C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5AD27-0C62-B21E-04D0-DC6FC3DE95FC}"/>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9279251E-B32A-9DED-36B6-53EE83B58556}"/>
              </a:ext>
            </a:extLst>
          </p:cNvPr>
          <p:cNvSpPr>
            <a:spLocks noGrp="1"/>
          </p:cNvSpPr>
          <p:nvPr>
            <p:ph type="body" idx="1"/>
          </p:nvPr>
        </p:nvSpPr>
        <p:spPr/>
        <p:txBody>
          <a:bodyPr/>
          <a:lstStyle/>
          <a:p>
            <a:endParaRPr lang="he-IL"/>
          </a:p>
        </p:txBody>
      </p:sp>
      <p:sp>
        <p:nvSpPr>
          <p:cNvPr id="4" name="Slide Number Placeholder 3">
            <a:extLst>
              <a:ext uri="{FF2B5EF4-FFF2-40B4-BE49-F238E27FC236}">
                <a16:creationId xmlns:a16="http://schemas.microsoft.com/office/drawing/2014/main" id="{6832B2E1-B2B4-1105-6FE1-1B05CA54DCAC}"/>
              </a:ext>
            </a:extLst>
          </p:cNvPr>
          <p:cNvSpPr>
            <a:spLocks noGrp="1"/>
          </p:cNvSpPr>
          <p:nvPr>
            <p:ph type="sldNum" sz="quarter" idx="10"/>
          </p:nvPr>
        </p:nvSpPr>
        <p:spPr/>
        <p:txBody>
          <a:bodyPr/>
          <a:lstStyle/>
          <a:p>
            <a:fld id="{C8C92D0D-AF30-4211-86C4-A3B87597F349}" type="slidenum">
              <a:rPr lang="he-IL" smtClean="0"/>
              <a:pPr/>
              <a:t>43</a:t>
            </a:fld>
            <a:endParaRPr lang="he-IL"/>
          </a:p>
        </p:txBody>
      </p:sp>
    </p:spTree>
    <p:extLst>
      <p:ext uri="{BB962C8B-B14F-4D97-AF65-F5344CB8AC3E}">
        <p14:creationId xmlns:p14="http://schemas.microsoft.com/office/powerpoint/2010/main" val="2278658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46</a:t>
            </a:fld>
            <a:endParaRPr lang="he-IL"/>
          </a:p>
        </p:txBody>
      </p:sp>
    </p:spTree>
    <p:extLst>
      <p:ext uri="{BB962C8B-B14F-4D97-AF65-F5344CB8AC3E}">
        <p14:creationId xmlns:p14="http://schemas.microsoft.com/office/powerpoint/2010/main" val="13089797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47</a:t>
            </a:fld>
            <a:endParaRPr lang="he-IL"/>
          </a:p>
        </p:txBody>
      </p:sp>
    </p:spTree>
    <p:extLst>
      <p:ext uri="{BB962C8B-B14F-4D97-AF65-F5344CB8AC3E}">
        <p14:creationId xmlns:p14="http://schemas.microsoft.com/office/powerpoint/2010/main" val="424319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4</a:t>
            </a:fld>
            <a:endParaRPr lang="he-IL"/>
          </a:p>
        </p:txBody>
      </p:sp>
    </p:spTree>
    <p:extLst>
      <p:ext uri="{BB962C8B-B14F-4D97-AF65-F5344CB8AC3E}">
        <p14:creationId xmlns:p14="http://schemas.microsoft.com/office/powerpoint/2010/main" val="202399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C4144-A193-7860-3ED1-DE1EC353509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71E22E2-FC1F-8DF7-0E9C-817D9AE1AF3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6778E8F-BA97-97A4-0B38-0D739D73042C}"/>
              </a:ext>
            </a:extLst>
          </p:cNvPr>
          <p:cNvSpPr>
            <a:spLocks noGrp="1"/>
          </p:cNvSpPr>
          <p:nvPr>
            <p:ph type="body" idx="1"/>
          </p:nvPr>
        </p:nvSpPr>
        <p:spPr/>
        <p:txBody>
          <a:bodyPr/>
          <a:lstStyle/>
          <a:p>
            <a:pPr algn="l" rtl="0"/>
            <a:endParaRPr lang="he-IL" dirty="0"/>
          </a:p>
        </p:txBody>
      </p:sp>
      <p:sp>
        <p:nvSpPr>
          <p:cNvPr id="4" name="מציין מיקום של מספר שקופית 3">
            <a:extLst>
              <a:ext uri="{FF2B5EF4-FFF2-40B4-BE49-F238E27FC236}">
                <a16:creationId xmlns:a16="http://schemas.microsoft.com/office/drawing/2014/main" id="{985095C4-A469-5A28-117F-F1D933295092}"/>
              </a:ext>
            </a:extLst>
          </p:cNvPr>
          <p:cNvSpPr>
            <a:spLocks noGrp="1"/>
          </p:cNvSpPr>
          <p:nvPr>
            <p:ph type="sldNum" sz="quarter" idx="5"/>
          </p:nvPr>
        </p:nvSpPr>
        <p:spPr/>
        <p:txBody>
          <a:bodyPr/>
          <a:lstStyle/>
          <a:p>
            <a:fld id="{C8C92D0D-AF30-4211-86C4-A3B87597F349}" type="slidenum">
              <a:rPr lang="he-IL" smtClean="0"/>
              <a:pPr/>
              <a:t>5</a:t>
            </a:fld>
            <a:endParaRPr lang="he-IL"/>
          </a:p>
        </p:txBody>
      </p:sp>
    </p:spTree>
    <p:extLst>
      <p:ext uri="{BB962C8B-B14F-4D97-AF65-F5344CB8AC3E}">
        <p14:creationId xmlns:p14="http://schemas.microsoft.com/office/powerpoint/2010/main" val="4269622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189F1-6290-DBA2-7E63-1A3BE9C596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DFA4F-0972-D308-9244-F2DF0CC1D203}"/>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F54D60E0-24F2-9E17-BF10-A622AD665193}"/>
              </a:ext>
            </a:extLst>
          </p:cNvPr>
          <p:cNvSpPr>
            <a:spLocks noGrp="1"/>
          </p:cNvSpPr>
          <p:nvPr>
            <p:ph type="body" idx="1"/>
          </p:nvPr>
        </p:nvSpPr>
        <p:spPr/>
        <p:txBody>
          <a:bodyPr/>
          <a:lstStyle/>
          <a:p>
            <a:endParaRPr lang="he-IL" dirty="0"/>
          </a:p>
        </p:txBody>
      </p:sp>
      <p:sp>
        <p:nvSpPr>
          <p:cNvPr id="4" name="Slide Number Placeholder 3">
            <a:extLst>
              <a:ext uri="{FF2B5EF4-FFF2-40B4-BE49-F238E27FC236}">
                <a16:creationId xmlns:a16="http://schemas.microsoft.com/office/drawing/2014/main" id="{F9747974-E7A9-7C6F-F633-6F9DC450583C}"/>
              </a:ext>
            </a:extLst>
          </p:cNvPr>
          <p:cNvSpPr>
            <a:spLocks noGrp="1"/>
          </p:cNvSpPr>
          <p:nvPr>
            <p:ph type="sldNum" sz="quarter" idx="10"/>
          </p:nvPr>
        </p:nvSpPr>
        <p:spPr/>
        <p:txBody>
          <a:bodyPr/>
          <a:lstStyle/>
          <a:p>
            <a:fld id="{C8C92D0D-AF30-4211-86C4-A3B87597F349}" type="slidenum">
              <a:rPr lang="he-IL" smtClean="0"/>
              <a:pPr/>
              <a:t>6</a:t>
            </a:fld>
            <a:endParaRPr lang="he-IL"/>
          </a:p>
        </p:txBody>
      </p:sp>
    </p:spTree>
    <p:extLst>
      <p:ext uri="{BB962C8B-B14F-4D97-AF65-F5344CB8AC3E}">
        <p14:creationId xmlns:p14="http://schemas.microsoft.com/office/powerpoint/2010/main" val="3296172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189F1-6290-DBA2-7E63-1A3BE9C596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DFA4F-0972-D308-9244-F2DF0CC1D203}"/>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F54D60E0-24F2-9E17-BF10-A622AD665193}"/>
              </a:ext>
            </a:extLst>
          </p:cNvPr>
          <p:cNvSpPr>
            <a:spLocks noGrp="1"/>
          </p:cNvSpPr>
          <p:nvPr>
            <p:ph type="body" idx="1"/>
          </p:nvPr>
        </p:nvSpPr>
        <p:spPr/>
        <p:txBody>
          <a:bodyPr/>
          <a:lstStyle/>
          <a:p>
            <a:endParaRPr lang="he-IL" dirty="0"/>
          </a:p>
        </p:txBody>
      </p:sp>
      <p:sp>
        <p:nvSpPr>
          <p:cNvPr id="4" name="Slide Number Placeholder 3">
            <a:extLst>
              <a:ext uri="{FF2B5EF4-FFF2-40B4-BE49-F238E27FC236}">
                <a16:creationId xmlns:a16="http://schemas.microsoft.com/office/drawing/2014/main" id="{F9747974-E7A9-7C6F-F633-6F9DC450583C}"/>
              </a:ext>
            </a:extLst>
          </p:cNvPr>
          <p:cNvSpPr>
            <a:spLocks noGrp="1"/>
          </p:cNvSpPr>
          <p:nvPr>
            <p:ph type="sldNum" sz="quarter" idx="10"/>
          </p:nvPr>
        </p:nvSpPr>
        <p:spPr/>
        <p:txBody>
          <a:bodyPr/>
          <a:lstStyle/>
          <a:p>
            <a:fld id="{C8C92D0D-AF30-4211-86C4-A3B87597F349}" type="slidenum">
              <a:rPr lang="he-IL" smtClean="0"/>
              <a:pPr/>
              <a:t>7</a:t>
            </a:fld>
            <a:endParaRPr lang="he-IL"/>
          </a:p>
        </p:txBody>
      </p:sp>
    </p:spTree>
    <p:extLst>
      <p:ext uri="{BB962C8B-B14F-4D97-AF65-F5344CB8AC3E}">
        <p14:creationId xmlns:p14="http://schemas.microsoft.com/office/powerpoint/2010/main" val="3130366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189F1-6290-DBA2-7E63-1A3BE9C596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DFA4F-0972-D308-9244-F2DF0CC1D203}"/>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F54D60E0-24F2-9E17-BF10-A622AD665193}"/>
              </a:ext>
            </a:extLst>
          </p:cNvPr>
          <p:cNvSpPr>
            <a:spLocks noGrp="1"/>
          </p:cNvSpPr>
          <p:nvPr>
            <p:ph type="body" idx="1"/>
          </p:nvPr>
        </p:nvSpPr>
        <p:spPr/>
        <p:txBody>
          <a:bodyPr/>
          <a:lstStyle/>
          <a:p>
            <a:endParaRPr lang="he-IL" dirty="0"/>
          </a:p>
        </p:txBody>
      </p:sp>
      <p:sp>
        <p:nvSpPr>
          <p:cNvPr id="4" name="Slide Number Placeholder 3">
            <a:extLst>
              <a:ext uri="{FF2B5EF4-FFF2-40B4-BE49-F238E27FC236}">
                <a16:creationId xmlns:a16="http://schemas.microsoft.com/office/drawing/2014/main" id="{F9747974-E7A9-7C6F-F633-6F9DC450583C}"/>
              </a:ext>
            </a:extLst>
          </p:cNvPr>
          <p:cNvSpPr>
            <a:spLocks noGrp="1"/>
          </p:cNvSpPr>
          <p:nvPr>
            <p:ph type="sldNum" sz="quarter" idx="10"/>
          </p:nvPr>
        </p:nvSpPr>
        <p:spPr/>
        <p:txBody>
          <a:bodyPr/>
          <a:lstStyle/>
          <a:p>
            <a:fld id="{C8C92D0D-AF30-4211-86C4-A3B87597F349}" type="slidenum">
              <a:rPr lang="he-IL" smtClean="0"/>
              <a:pPr/>
              <a:t>8</a:t>
            </a:fld>
            <a:endParaRPr lang="he-IL"/>
          </a:p>
        </p:txBody>
      </p:sp>
    </p:spTree>
    <p:extLst>
      <p:ext uri="{BB962C8B-B14F-4D97-AF65-F5344CB8AC3E}">
        <p14:creationId xmlns:p14="http://schemas.microsoft.com/office/powerpoint/2010/main" val="2200180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189F1-6290-DBA2-7E63-1A3BE9C596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DFA4F-0972-D308-9244-F2DF0CC1D203}"/>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F54D60E0-24F2-9E17-BF10-A622AD665193}"/>
              </a:ext>
            </a:extLst>
          </p:cNvPr>
          <p:cNvSpPr>
            <a:spLocks noGrp="1"/>
          </p:cNvSpPr>
          <p:nvPr>
            <p:ph type="body" idx="1"/>
          </p:nvPr>
        </p:nvSpPr>
        <p:spPr/>
        <p:txBody>
          <a:bodyPr/>
          <a:lstStyle/>
          <a:p>
            <a:endParaRPr lang="he-IL" dirty="0"/>
          </a:p>
        </p:txBody>
      </p:sp>
      <p:sp>
        <p:nvSpPr>
          <p:cNvPr id="4" name="Slide Number Placeholder 3">
            <a:extLst>
              <a:ext uri="{FF2B5EF4-FFF2-40B4-BE49-F238E27FC236}">
                <a16:creationId xmlns:a16="http://schemas.microsoft.com/office/drawing/2014/main" id="{F9747974-E7A9-7C6F-F633-6F9DC450583C}"/>
              </a:ext>
            </a:extLst>
          </p:cNvPr>
          <p:cNvSpPr>
            <a:spLocks noGrp="1"/>
          </p:cNvSpPr>
          <p:nvPr>
            <p:ph type="sldNum" sz="quarter" idx="10"/>
          </p:nvPr>
        </p:nvSpPr>
        <p:spPr/>
        <p:txBody>
          <a:bodyPr/>
          <a:lstStyle/>
          <a:p>
            <a:fld id="{C8C92D0D-AF30-4211-86C4-A3B87597F349}" type="slidenum">
              <a:rPr lang="he-IL" smtClean="0"/>
              <a:pPr/>
              <a:t>9</a:t>
            </a:fld>
            <a:endParaRPr lang="he-IL"/>
          </a:p>
        </p:txBody>
      </p:sp>
    </p:spTree>
    <p:extLst>
      <p:ext uri="{BB962C8B-B14F-4D97-AF65-F5344CB8AC3E}">
        <p14:creationId xmlns:p14="http://schemas.microsoft.com/office/powerpoint/2010/main" val="250078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endParaRPr lang="he-IL"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he-IL"/>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34400" y="6324601"/>
            <a:ext cx="2844800" cy="365125"/>
          </a:xfrm>
        </p:spPr>
        <p:txBody>
          <a:bodyPr/>
          <a:lstStyle/>
          <a:p>
            <a:r>
              <a:rPr lang="en-US" dirty="0"/>
              <a:t>#</a:t>
            </a:r>
          </a:p>
        </p:txBody>
      </p:sp>
      <p:pic>
        <p:nvPicPr>
          <p:cNvPr id="17" name="Picture 16">
            <a:extLst>
              <a:ext uri="{FF2B5EF4-FFF2-40B4-BE49-F238E27FC236}">
                <a16:creationId xmlns:a16="http://schemas.microsoft.com/office/drawing/2014/main" id="{DB3DCBB1-FA70-49E1-8929-A86EE597193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71356" y="216000"/>
            <a:ext cx="2748540" cy="540000"/>
          </a:xfrm>
          <a:prstGeom prst="rect">
            <a:avLst/>
          </a:prstGeom>
        </p:spPr>
      </p:pic>
      <p:pic>
        <p:nvPicPr>
          <p:cNvPr id="20" name="Picture 19">
            <a:extLst>
              <a:ext uri="{FF2B5EF4-FFF2-40B4-BE49-F238E27FC236}">
                <a16:creationId xmlns:a16="http://schemas.microsoft.com/office/drawing/2014/main" id="{F7E7639E-9572-4ACA-AECB-DE9B3A594AD7}"/>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0369798" y="144000"/>
            <a:ext cx="1517400" cy="684000"/>
          </a:xfrm>
          <a:prstGeom prst="rect">
            <a:avLst/>
          </a:prstGeom>
        </p:spPr>
      </p:pic>
      <p:pic>
        <p:nvPicPr>
          <p:cNvPr id="13" name="SIPL logo animation">
            <a:hlinkClick r:id="" action="ppaction://media"/>
            <a:extLst>
              <a:ext uri="{FF2B5EF4-FFF2-40B4-BE49-F238E27FC236}">
                <a16:creationId xmlns:a16="http://schemas.microsoft.com/office/drawing/2014/main" id="{A86D402D-7974-4761-9D90-E94A47171ADB}"/>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6"/>
          <a:stretch>
            <a:fillRect/>
          </a:stretch>
        </p:blipFill>
        <p:spPr>
          <a:xfrm>
            <a:off x="5105399" y="186654"/>
            <a:ext cx="1215997" cy="683999"/>
          </a:xfrm>
          <a:prstGeom prst="rect">
            <a:avLst/>
          </a:prstGeom>
        </p:spPr>
      </p:pic>
      <p:pic>
        <p:nvPicPr>
          <p:cNvPr id="14" name="SIPL logo animation">
            <a:hlinkClick r:id="" action="ppaction://media"/>
            <a:extLst>
              <a:ext uri="{FF2B5EF4-FFF2-40B4-BE49-F238E27FC236}">
                <a16:creationId xmlns:a16="http://schemas.microsoft.com/office/drawing/2014/main" id="{D1EF3F74-574E-48C7-8622-FE69F7EA5343}"/>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6"/>
          <a:stretch>
            <a:fillRect/>
          </a:stretch>
        </p:blipFill>
        <p:spPr>
          <a:xfrm>
            <a:off x="5130000" y="-50400"/>
            <a:ext cx="1727999" cy="972000"/>
          </a:xfrm>
          <a:prstGeom prst="rect">
            <a:avLst/>
          </a:prstGeom>
        </p:spPr>
      </p:pic>
      <p:pic>
        <p:nvPicPr>
          <p:cNvPr id="9" name="Picture 8">
            <a:extLst>
              <a:ext uri="{FF2B5EF4-FFF2-40B4-BE49-F238E27FC236}">
                <a16:creationId xmlns:a16="http://schemas.microsoft.com/office/drawing/2014/main" id="{6E260746-B5AB-4E34-887E-16049F668678}"/>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5410200" y="25200"/>
            <a:ext cx="1171565" cy="781199"/>
          </a:xfrm>
          <a:prstGeom prst="rect">
            <a:avLst/>
          </a:prstGeom>
        </p:spPr>
      </p:pic>
    </p:spTree>
    <p:extLst>
      <p:ext uri="{BB962C8B-B14F-4D97-AF65-F5344CB8AC3E}">
        <p14:creationId xmlns:p14="http://schemas.microsoft.com/office/powerpoint/2010/main" val="135090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62" fill="hold"/>
                                        <p:tgtEl>
                                          <p:spTgt spid="14"/>
                                        </p:tgtEl>
                                      </p:cBhvr>
                                    </p:cmd>
                                  </p:childTnLst>
                                </p:cTn>
                              </p:par>
                            </p:childTnLst>
                          </p:cTn>
                        </p:par>
                        <p:par>
                          <p:cTn id="7" fill="hold">
                            <p:stCondLst>
                              <p:cond delay="7062"/>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fill="hold" display="0">
                  <p:stCondLst>
                    <p:cond delay="indefinite"/>
                  </p:stCondLst>
                </p:cTn>
                <p:tgtEl>
                  <p:spTgt spid="13"/>
                </p:tgtEl>
              </p:cMediaNode>
            </p:video>
            <p:video>
              <p:cMediaNode vol="80000" mute="1">
                <p:cTn id="11" fill="hold" display="0">
                  <p:stCondLst>
                    <p:cond delay="indefinite"/>
                  </p:stCondLst>
                </p:cTn>
                <p:tgtEl>
                  <p:spTgt spid="14"/>
                </p:tgtEl>
              </p:cMediaNode>
            </p:video>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rtl="0">
              <a:defRPr/>
            </a:lvl1pPr>
          </a:lstStyle>
          <a:p>
            <a:r>
              <a:rPr lang="en-US" dirty="0"/>
              <a:t>Click to edit Master title style</a:t>
            </a:r>
            <a:endParaRPr lang="he-IL" dirty="0"/>
          </a:p>
        </p:txBody>
      </p:sp>
      <p:sp>
        <p:nvSpPr>
          <p:cNvPr id="3" name="Content Placeholder 2"/>
          <p:cNvSpPr>
            <a:spLocks noGrp="1"/>
          </p:cNvSpPr>
          <p:nvPr>
            <p:ph idx="1"/>
          </p:nvPr>
        </p:nvSpPr>
        <p:spPr/>
        <p:txBody>
          <a:bodyPr/>
          <a:lstStyle>
            <a:lvl1pPr algn="l" rtl="0">
              <a:defRPr/>
            </a:lvl1pPr>
            <a:lvl2pPr algn="l" rtl="0">
              <a:defRPr/>
            </a:lvl2pPr>
            <a:lvl3pPr algn="l" rtl="0">
              <a:defRPr/>
            </a:lvl3pPr>
            <a:lvl4pPr algn="l" rtl="0">
              <a:defRPr/>
            </a:lvl4pPr>
            <a:lvl5pPr algn="l" rtl="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7" name="Slide Number Placeholder 6"/>
          <p:cNvSpPr>
            <a:spLocks noGrp="1"/>
          </p:cNvSpPr>
          <p:nvPr>
            <p:ph type="sldNum" sz="quarter" idx="12"/>
          </p:nvPr>
        </p:nvSpPr>
        <p:spPr>
          <a:xfrm>
            <a:off x="8737600" y="6400799"/>
            <a:ext cx="2844800" cy="365125"/>
          </a:xfrm>
        </p:spPr>
        <p:txBody>
          <a:bodyPr/>
          <a:lstStyle>
            <a:lvl1pPr algn="r">
              <a:defRPr/>
            </a:lvl1pPr>
          </a:lstStyle>
          <a:p>
            <a:fld id="{B01D9778-10B4-40FB-B4E4-44FA89A86639}" type="slidenum">
              <a:rPr lang="en-US" smtClean="0"/>
              <a:pPr/>
              <a:t>‹#›</a:t>
            </a:fld>
            <a:endParaRPr lang="en-US"/>
          </a:p>
        </p:txBody>
      </p:sp>
      <p:pic>
        <p:nvPicPr>
          <p:cNvPr id="9" name="Picture 8">
            <a:extLst>
              <a:ext uri="{FF2B5EF4-FFF2-40B4-BE49-F238E27FC236}">
                <a16:creationId xmlns:a16="http://schemas.microsoft.com/office/drawing/2014/main" id="{94A9CF0C-7923-49E1-94E1-D5F56375E2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00" y="92075"/>
            <a:ext cx="1171565" cy="781200"/>
          </a:xfrm>
          <a:prstGeom prst="rect">
            <a:avLst/>
          </a:prstGeom>
        </p:spPr>
      </p:pic>
    </p:spTree>
    <p:extLst>
      <p:ext uri="{BB962C8B-B14F-4D97-AF65-F5344CB8AC3E}">
        <p14:creationId xmlns:p14="http://schemas.microsoft.com/office/powerpoint/2010/main" val="25853523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1" anchor="ctr">
            <a:normAutofit/>
          </a:bodyPr>
          <a:lstStyle/>
          <a:p>
            <a:r>
              <a:rPr lang="en-US"/>
              <a:t>Click to edit Master title style</a:t>
            </a:r>
            <a:endParaRPr lang="he-I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737600" y="6356351"/>
            <a:ext cx="28448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A982F35-29BF-4127-A4F3-CE8B20D358F7}" type="datetime1">
              <a:rPr lang="en-US" smtClean="0"/>
              <a:t>7/30/2024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09600" y="6356351"/>
            <a:ext cx="28448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01D9778-10B4-40FB-B4E4-44FA89A86639}" type="slidenum">
              <a:rPr lang="en-US" smtClean="0"/>
              <a:pPr/>
              <a:t>‹#›</a:t>
            </a:fld>
            <a:endParaRPr lang="en-US"/>
          </a:p>
        </p:txBody>
      </p:sp>
    </p:spTree>
    <p:extLst>
      <p:ext uri="{BB962C8B-B14F-4D97-AF65-F5344CB8AC3E}">
        <p14:creationId xmlns:p14="http://schemas.microsoft.com/office/powerpoint/2010/main" val="3324612268"/>
      </p:ext>
    </p:extLst>
  </p:cSld>
  <p:clrMap bg1="lt1" tx1="dk1" bg2="lt2" tx2="dk2" accent1="accent1" accent2="accent2" accent3="accent3" accent4="accent4" accent5="accent5" accent6="accent6" hlink="hlink" folHlink="folHlink"/>
  <p:sldLayoutIdLst>
    <p:sldLayoutId id="2147483709" r:id="rId1"/>
    <p:sldLayoutId id="2147483710" r:id="rId2"/>
  </p:sldLayoutIdLst>
  <p:hf hdr="0" ft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omments" Target="../comments/comment9.xml"/><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jpeg"/><Relationship Id="rId3" Type="http://schemas.openxmlformats.org/officeDocument/2006/relationships/image" Target="../media/image22.jpeg"/><Relationship Id="rId7" Type="http://schemas.openxmlformats.org/officeDocument/2006/relationships/image" Target="../media/image26.jpeg"/><Relationship Id="rId12"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 Id="rId1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jangsoopark/AConvNet-pytorch/tree/main?tab=readme-ov-file" TargetMode="External"/><Relationship Id="rId2" Type="http://schemas.openxmlformats.org/officeDocument/2006/relationships/hyperlink" Target="https://www.mdpi.com/2072-4292/12/21/3628"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sdms.afrl.af.mil/index.php?collection=mstar"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www.mathworks.com/help/radar/ug/sar-target-classification-using-deep-learning.html" TargetMode="External"/><Relationship Id="rId4" Type="http://schemas.openxmlformats.org/officeDocument/2006/relationships/hyperlink" Target="https://doi.org/10.3390/s23146461"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ieeexplore.ieee.org/document/7460942/"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github.com/jangsoopark/AConvNet-pytorch/tree/main" TargetMode="External"/><Relationship Id="rId5" Type="http://schemas.openxmlformats.org/officeDocument/2006/relationships/hyperlink" Target="https://doi.org/10.1109/TIT.1967.1053964" TargetMode="External"/><Relationship Id="rId4" Type="http://schemas.openxmlformats.org/officeDocument/2006/relationships/hyperlink" Target="https://doi.org/10.1023/A:1010933404324" TargetMode="Externa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omments" Target="../comments/commen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5872" y="685801"/>
            <a:ext cx="9131656" cy="2365375"/>
          </a:xfrm>
        </p:spPr>
        <p:txBody>
          <a:bodyPr>
            <a:normAutofit/>
          </a:bodyPr>
          <a:lstStyle/>
          <a:p>
            <a:pPr rtl="0"/>
            <a:r>
              <a:rPr lang="en-US" sz="2400" dirty="0">
                <a:solidFill>
                  <a:srgbClr val="002060"/>
                </a:solidFill>
              </a:rPr>
              <a:t>Final Presentation</a:t>
            </a:r>
            <a:br>
              <a:rPr lang="en-US" sz="2400" dirty="0">
                <a:solidFill>
                  <a:srgbClr val="002060"/>
                </a:solidFill>
              </a:rPr>
            </a:br>
            <a:br>
              <a:rPr lang="en-US" sz="2000" dirty="0">
                <a:solidFill>
                  <a:srgbClr val="002060"/>
                </a:solidFill>
              </a:rPr>
            </a:br>
            <a:r>
              <a:rPr lang="en-US" dirty="0">
                <a:solidFill>
                  <a:srgbClr val="002060"/>
                </a:solidFill>
              </a:rPr>
              <a:t>SAR Image Classification Using Deep Learning</a:t>
            </a:r>
          </a:p>
        </p:txBody>
      </p:sp>
      <p:sp>
        <p:nvSpPr>
          <p:cNvPr id="3" name="Subtitle 2"/>
          <p:cNvSpPr>
            <a:spLocks noGrp="1"/>
          </p:cNvSpPr>
          <p:nvPr>
            <p:ph type="subTitle" idx="1"/>
          </p:nvPr>
        </p:nvSpPr>
        <p:spPr>
          <a:xfrm>
            <a:off x="1905000" y="3124200"/>
            <a:ext cx="7385228" cy="3505200"/>
          </a:xfrm>
        </p:spPr>
        <p:txBody>
          <a:bodyPr>
            <a:noAutofit/>
          </a:bodyPr>
          <a:lstStyle/>
          <a:p>
            <a:pPr algn="l" rtl="0"/>
            <a:r>
              <a:rPr lang="en-US" sz="2400" b="1" dirty="0">
                <a:solidFill>
                  <a:srgbClr val="002060"/>
                </a:solidFill>
              </a:rPr>
              <a:t>Student:</a:t>
            </a:r>
            <a:r>
              <a:rPr lang="en-US" sz="2400" dirty="0">
                <a:solidFill>
                  <a:srgbClr val="002060"/>
                </a:solidFill>
              </a:rPr>
              <a:t> Avichay Ashur</a:t>
            </a:r>
          </a:p>
          <a:p>
            <a:pPr algn="l" rtl="0"/>
            <a:r>
              <a:rPr lang="en-US" sz="2400" b="1" dirty="0">
                <a:solidFill>
                  <a:srgbClr val="002060"/>
                </a:solidFill>
              </a:rPr>
              <a:t>Supervisor: </a:t>
            </a:r>
            <a:r>
              <a:rPr lang="en-US" sz="2400" dirty="0">
                <a:solidFill>
                  <a:srgbClr val="002060"/>
                </a:solidFill>
              </a:rPr>
              <a:t>Dr.</a:t>
            </a:r>
            <a:r>
              <a:rPr lang="en-US" sz="2400" b="1" dirty="0">
                <a:solidFill>
                  <a:srgbClr val="002060"/>
                </a:solidFill>
              </a:rPr>
              <a:t> </a:t>
            </a:r>
            <a:r>
              <a:rPr lang="en-US" sz="2400" dirty="0">
                <a:solidFill>
                  <a:srgbClr val="002060"/>
                </a:solidFill>
              </a:rPr>
              <a:t>Meir Bar </a:t>
            </a:r>
            <a:r>
              <a:rPr lang="en-US" sz="2400" dirty="0" err="1">
                <a:solidFill>
                  <a:srgbClr val="002060"/>
                </a:solidFill>
              </a:rPr>
              <a:t>zohar</a:t>
            </a:r>
            <a:endParaRPr lang="en-US" sz="2400" dirty="0">
              <a:solidFill>
                <a:srgbClr val="002060"/>
              </a:solidFill>
            </a:endParaRPr>
          </a:p>
          <a:p>
            <a:pPr algn="l" rtl="0"/>
            <a:endParaRPr lang="he-IL" sz="1800" dirty="0"/>
          </a:p>
          <a:p>
            <a:pPr algn="l" rtl="0"/>
            <a:r>
              <a:rPr lang="en-US" sz="2000" b="1" dirty="0">
                <a:solidFill>
                  <a:srgbClr val="002060"/>
                </a:solidFill>
                <a:cs typeface="+mj-cs"/>
              </a:rPr>
              <a:t>Semester:  </a:t>
            </a:r>
            <a:r>
              <a:rPr lang="en-US" sz="2000" dirty="0">
                <a:solidFill>
                  <a:srgbClr val="002060"/>
                </a:solidFill>
                <a:cs typeface="+mj-cs"/>
              </a:rPr>
              <a:t>Spring,  2024</a:t>
            </a:r>
          </a:p>
          <a:p>
            <a:pPr algn="l" rtl="0"/>
            <a:r>
              <a:rPr lang="en-US" sz="2000" b="1" dirty="0">
                <a:solidFill>
                  <a:srgbClr val="002060"/>
                </a:solidFill>
                <a:cs typeface="+mj-cs"/>
              </a:rPr>
              <a:t>Date:</a:t>
            </a:r>
            <a:r>
              <a:rPr lang="en-US" sz="2000" dirty="0">
                <a:solidFill>
                  <a:srgbClr val="002060"/>
                </a:solidFill>
                <a:cs typeface="+mj-cs"/>
              </a:rPr>
              <a:t> 30/07/2024</a:t>
            </a:r>
          </a:p>
          <a:p>
            <a:pPr algn="l" rtl="0"/>
            <a:endParaRPr lang="he-IL" sz="2400" dirty="0"/>
          </a:p>
          <a:p>
            <a:pPr algn="l" rtl="0"/>
            <a:endParaRPr lang="en-US" sz="2400" dirty="0"/>
          </a:p>
          <a:p>
            <a:pPr algn="l" rtl="0"/>
            <a:endParaRPr lang="en-US" sz="2400" dirty="0"/>
          </a:p>
          <a:p>
            <a:pPr algn="l" rtl="0"/>
            <a:endParaRPr lang="en-US" sz="2400" dirty="0"/>
          </a:p>
          <a:p>
            <a:pPr algn="l" rtl="0"/>
            <a:endParaRPr lang="en-US" sz="2400" dirty="0"/>
          </a:p>
        </p:txBody>
      </p:sp>
    </p:spTree>
    <p:extLst>
      <p:ext uri="{BB962C8B-B14F-4D97-AF65-F5344CB8AC3E}">
        <p14:creationId xmlns:p14="http://schemas.microsoft.com/office/powerpoint/2010/main" val="2685076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A62C6-168D-53BC-99CD-97AB9352D4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D9E2F-3F20-D0EE-27FD-52649323591D}"/>
              </a:ext>
            </a:extLst>
          </p:cNvPr>
          <p:cNvSpPr>
            <a:spLocks noGrp="1"/>
          </p:cNvSpPr>
          <p:nvPr>
            <p:ph type="title"/>
          </p:nvPr>
        </p:nvSpPr>
        <p:spPr/>
        <p:txBody>
          <a:bodyPr/>
          <a:lstStyle/>
          <a:p>
            <a:r>
              <a:rPr lang="en-US" dirty="0">
                <a:solidFill>
                  <a:srgbClr val="002060"/>
                </a:solidFill>
              </a:rPr>
              <a:t>Background – SAR Image examples</a:t>
            </a:r>
            <a:endParaRPr lang="he-IL" dirty="0">
              <a:solidFill>
                <a:srgbClr val="002060"/>
              </a:solidFill>
            </a:endParaRPr>
          </a:p>
        </p:txBody>
      </p:sp>
      <p:sp>
        <p:nvSpPr>
          <p:cNvPr id="5" name="Slide Number Placeholder 4">
            <a:extLst>
              <a:ext uri="{FF2B5EF4-FFF2-40B4-BE49-F238E27FC236}">
                <a16:creationId xmlns:a16="http://schemas.microsoft.com/office/drawing/2014/main" id="{84D165BC-8631-05BA-0636-BC21D7826D8E}"/>
              </a:ext>
            </a:extLst>
          </p:cNvPr>
          <p:cNvSpPr>
            <a:spLocks noGrp="1"/>
          </p:cNvSpPr>
          <p:nvPr>
            <p:ph type="sldNum" sz="quarter" idx="12"/>
          </p:nvPr>
        </p:nvSpPr>
        <p:spPr/>
        <p:txBody>
          <a:bodyPr/>
          <a:lstStyle/>
          <a:p>
            <a:fld id="{B01D9778-10B4-40FB-B4E4-44FA89A86639}" type="slidenum">
              <a:rPr lang="en-US" smtClean="0"/>
              <a:pPr/>
              <a:t>10</a:t>
            </a:fld>
            <a:endParaRPr lang="en-US"/>
          </a:p>
        </p:txBody>
      </p:sp>
      <p:pic>
        <p:nvPicPr>
          <p:cNvPr id="4" name="תמונה 3">
            <a:extLst>
              <a:ext uri="{FF2B5EF4-FFF2-40B4-BE49-F238E27FC236}">
                <a16:creationId xmlns:a16="http://schemas.microsoft.com/office/drawing/2014/main" id="{C846B5E1-07E3-1272-DBA5-00A20F531F89}"/>
              </a:ext>
            </a:extLst>
          </p:cNvPr>
          <p:cNvPicPr>
            <a:picLocks noChangeAspect="1"/>
          </p:cNvPicPr>
          <p:nvPr/>
        </p:nvPicPr>
        <p:blipFill>
          <a:blip r:embed="rId3"/>
          <a:stretch>
            <a:fillRect/>
          </a:stretch>
        </p:blipFill>
        <p:spPr>
          <a:xfrm>
            <a:off x="1066800" y="2227821"/>
            <a:ext cx="9469171" cy="4172978"/>
          </a:xfrm>
          <a:prstGeom prst="rect">
            <a:avLst/>
          </a:prstGeom>
        </p:spPr>
      </p:pic>
      <p:sp>
        <p:nvSpPr>
          <p:cNvPr id="9" name="תיבת טקסט 8">
            <a:extLst>
              <a:ext uri="{FF2B5EF4-FFF2-40B4-BE49-F238E27FC236}">
                <a16:creationId xmlns:a16="http://schemas.microsoft.com/office/drawing/2014/main" id="{8717703A-6E00-C822-0FE3-26B30BC7863F}"/>
              </a:ext>
            </a:extLst>
          </p:cNvPr>
          <p:cNvSpPr txBox="1"/>
          <p:nvPr/>
        </p:nvSpPr>
        <p:spPr>
          <a:xfrm>
            <a:off x="1676400" y="1752600"/>
            <a:ext cx="7966733" cy="369332"/>
          </a:xfrm>
          <a:prstGeom prst="rect">
            <a:avLst/>
          </a:prstGeom>
          <a:noFill/>
        </p:spPr>
        <p:txBody>
          <a:bodyPr wrap="none" rtlCol="1">
            <a:spAutoFit/>
          </a:bodyPr>
          <a:lstStyle/>
          <a:p>
            <a:r>
              <a:rPr lang="en-US" dirty="0"/>
              <a:t>SAR Image that went viral on April 2024, Damage of an attack that was done in Iran</a:t>
            </a:r>
            <a:endParaRPr lang="he-IL" dirty="0"/>
          </a:p>
        </p:txBody>
      </p:sp>
      <p:sp>
        <p:nvSpPr>
          <p:cNvPr id="10" name="תיבת טקסט 9">
            <a:extLst>
              <a:ext uri="{FF2B5EF4-FFF2-40B4-BE49-F238E27FC236}">
                <a16:creationId xmlns:a16="http://schemas.microsoft.com/office/drawing/2014/main" id="{C2AF64A9-6032-A75E-1E27-EC165B53716D}"/>
              </a:ext>
            </a:extLst>
          </p:cNvPr>
          <p:cNvSpPr txBox="1"/>
          <p:nvPr/>
        </p:nvSpPr>
        <p:spPr>
          <a:xfrm>
            <a:off x="990600" y="6458147"/>
            <a:ext cx="2066591" cy="307777"/>
          </a:xfrm>
          <a:prstGeom prst="rect">
            <a:avLst/>
          </a:prstGeom>
          <a:noFill/>
        </p:spPr>
        <p:txBody>
          <a:bodyPr wrap="none" rtlCol="1">
            <a:spAutoFit/>
          </a:bodyPr>
          <a:lstStyle/>
          <a:p>
            <a:r>
              <a:rPr lang="en-US" sz="1400" dirty="0"/>
              <a:t>Image from: Umbra space</a:t>
            </a:r>
            <a:endParaRPr lang="he-IL" sz="1400" dirty="0"/>
          </a:p>
        </p:txBody>
      </p:sp>
    </p:spTree>
    <p:extLst>
      <p:ext uri="{BB962C8B-B14F-4D97-AF65-F5344CB8AC3E}">
        <p14:creationId xmlns:p14="http://schemas.microsoft.com/office/powerpoint/2010/main" val="311817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A62C6-168D-53BC-99CD-97AB9352D4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D9E2F-3F20-D0EE-27FD-52649323591D}"/>
              </a:ext>
            </a:extLst>
          </p:cNvPr>
          <p:cNvSpPr>
            <a:spLocks noGrp="1"/>
          </p:cNvSpPr>
          <p:nvPr>
            <p:ph type="title"/>
          </p:nvPr>
        </p:nvSpPr>
        <p:spPr/>
        <p:txBody>
          <a:bodyPr/>
          <a:lstStyle/>
          <a:p>
            <a:r>
              <a:rPr lang="en-US" dirty="0">
                <a:solidFill>
                  <a:srgbClr val="002060"/>
                </a:solidFill>
              </a:rPr>
              <a:t>Background – SAR Image examples</a:t>
            </a:r>
            <a:endParaRPr lang="he-IL" dirty="0">
              <a:solidFill>
                <a:srgbClr val="002060"/>
              </a:solidFill>
            </a:endParaRPr>
          </a:p>
        </p:txBody>
      </p:sp>
      <p:sp>
        <p:nvSpPr>
          <p:cNvPr id="5" name="Slide Number Placeholder 4">
            <a:extLst>
              <a:ext uri="{FF2B5EF4-FFF2-40B4-BE49-F238E27FC236}">
                <a16:creationId xmlns:a16="http://schemas.microsoft.com/office/drawing/2014/main" id="{84D165BC-8631-05BA-0636-BC21D7826D8E}"/>
              </a:ext>
            </a:extLst>
          </p:cNvPr>
          <p:cNvSpPr>
            <a:spLocks noGrp="1"/>
          </p:cNvSpPr>
          <p:nvPr>
            <p:ph type="sldNum" sz="quarter" idx="12"/>
          </p:nvPr>
        </p:nvSpPr>
        <p:spPr/>
        <p:txBody>
          <a:bodyPr/>
          <a:lstStyle/>
          <a:p>
            <a:fld id="{B01D9778-10B4-40FB-B4E4-44FA89A86639}" type="slidenum">
              <a:rPr lang="en-US" smtClean="0"/>
              <a:pPr/>
              <a:t>11</a:t>
            </a:fld>
            <a:endParaRPr lang="en-US"/>
          </a:p>
        </p:txBody>
      </p:sp>
      <p:sp>
        <p:nvSpPr>
          <p:cNvPr id="9" name="תיבת טקסט 8">
            <a:extLst>
              <a:ext uri="{FF2B5EF4-FFF2-40B4-BE49-F238E27FC236}">
                <a16:creationId xmlns:a16="http://schemas.microsoft.com/office/drawing/2014/main" id="{8717703A-6E00-C822-0FE3-26B30BC7863F}"/>
              </a:ext>
            </a:extLst>
          </p:cNvPr>
          <p:cNvSpPr txBox="1"/>
          <p:nvPr/>
        </p:nvSpPr>
        <p:spPr>
          <a:xfrm>
            <a:off x="1363885" y="2367004"/>
            <a:ext cx="1296702" cy="369332"/>
          </a:xfrm>
          <a:prstGeom prst="rect">
            <a:avLst/>
          </a:prstGeom>
          <a:noFill/>
        </p:spPr>
        <p:txBody>
          <a:bodyPr wrap="none" rtlCol="1">
            <a:spAutoFit/>
          </a:bodyPr>
          <a:lstStyle/>
          <a:p>
            <a:r>
              <a:rPr lang="en-US" dirty="0"/>
              <a:t>D7 (Tractor)</a:t>
            </a:r>
            <a:endParaRPr lang="he-IL" dirty="0"/>
          </a:p>
        </p:txBody>
      </p:sp>
      <p:pic>
        <p:nvPicPr>
          <p:cNvPr id="6" name="תמונה 5" descr="תמונה שמכילה שחור, שחור ולבן, צילום מונוכרום, מונוכרום&#10;&#10;התיאור נוצר באופן אוטומטי">
            <a:extLst>
              <a:ext uri="{FF2B5EF4-FFF2-40B4-BE49-F238E27FC236}">
                <a16:creationId xmlns:a16="http://schemas.microsoft.com/office/drawing/2014/main" id="{BB434CCB-F829-ABA6-C701-CB4F410284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743200"/>
            <a:ext cx="2500473" cy="2514600"/>
          </a:xfrm>
          <a:prstGeom prst="rect">
            <a:avLst/>
          </a:prstGeom>
        </p:spPr>
      </p:pic>
      <p:sp>
        <p:nvSpPr>
          <p:cNvPr id="7" name="תיבת טקסט 6">
            <a:extLst>
              <a:ext uri="{FF2B5EF4-FFF2-40B4-BE49-F238E27FC236}">
                <a16:creationId xmlns:a16="http://schemas.microsoft.com/office/drawing/2014/main" id="{99453F15-A883-AD3E-CD8A-E9969A29384E}"/>
              </a:ext>
            </a:extLst>
          </p:cNvPr>
          <p:cNvSpPr txBox="1"/>
          <p:nvPr/>
        </p:nvSpPr>
        <p:spPr>
          <a:xfrm>
            <a:off x="762000" y="1408670"/>
            <a:ext cx="6934200" cy="461665"/>
          </a:xfrm>
          <a:prstGeom prst="rect">
            <a:avLst/>
          </a:prstGeom>
          <a:noFill/>
        </p:spPr>
        <p:txBody>
          <a:bodyPr wrap="square" rtlCol="1">
            <a:spAutoFit/>
          </a:bodyPr>
          <a:lstStyle/>
          <a:p>
            <a:r>
              <a:rPr lang="en-US" sz="2400" dirty="0"/>
              <a:t>Can you understand what u see in the image?</a:t>
            </a:r>
            <a:endParaRPr lang="he-IL" sz="2400" dirty="0"/>
          </a:p>
        </p:txBody>
      </p:sp>
      <p:pic>
        <p:nvPicPr>
          <p:cNvPr id="11" name="תמונה 10" descr="תמונה שמכילה שחור, מונוכרום, שחור ולבן, צילום מונוכרום&#10;&#10;התיאור נוצר באופן אוטומטי">
            <a:extLst>
              <a:ext uri="{FF2B5EF4-FFF2-40B4-BE49-F238E27FC236}">
                <a16:creationId xmlns:a16="http://schemas.microsoft.com/office/drawing/2014/main" id="{145A8D89-5F98-3113-69F4-B9FE2DD888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763" y="2743200"/>
            <a:ext cx="2500473" cy="2515011"/>
          </a:xfrm>
          <a:prstGeom prst="rect">
            <a:avLst/>
          </a:prstGeom>
        </p:spPr>
      </p:pic>
      <p:sp>
        <p:nvSpPr>
          <p:cNvPr id="12" name="תיבת טקסט 11">
            <a:extLst>
              <a:ext uri="{FF2B5EF4-FFF2-40B4-BE49-F238E27FC236}">
                <a16:creationId xmlns:a16="http://schemas.microsoft.com/office/drawing/2014/main" id="{8DDB5B75-A8BE-9BA6-003F-16DAB1A649D8}"/>
              </a:ext>
            </a:extLst>
          </p:cNvPr>
          <p:cNvSpPr txBox="1"/>
          <p:nvPr/>
        </p:nvSpPr>
        <p:spPr>
          <a:xfrm>
            <a:off x="5518148" y="2373868"/>
            <a:ext cx="1155701" cy="369332"/>
          </a:xfrm>
          <a:prstGeom prst="rect">
            <a:avLst/>
          </a:prstGeom>
          <a:noFill/>
        </p:spPr>
        <p:txBody>
          <a:bodyPr wrap="none" rtlCol="1">
            <a:spAutoFit/>
          </a:bodyPr>
          <a:lstStyle/>
          <a:p>
            <a:r>
              <a:rPr lang="en-US" dirty="0"/>
              <a:t>T62 (Tank)</a:t>
            </a:r>
            <a:endParaRPr lang="he-IL" dirty="0"/>
          </a:p>
        </p:txBody>
      </p:sp>
      <p:pic>
        <p:nvPicPr>
          <p:cNvPr id="14" name="תמונה 13" descr="תמונה שמכילה שחור ולבן, שחור, בחוץ, מונוכרום&#10;&#10;התיאור נוצר באופן אוטומטי">
            <a:extLst>
              <a:ext uri="{FF2B5EF4-FFF2-40B4-BE49-F238E27FC236}">
                <a16:creationId xmlns:a16="http://schemas.microsoft.com/office/drawing/2014/main" id="{669CB47D-BBEC-663A-B7A8-3E1819CB31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7440" y="2721797"/>
            <a:ext cx="2500473" cy="2500473"/>
          </a:xfrm>
          <a:prstGeom prst="rect">
            <a:avLst/>
          </a:prstGeom>
        </p:spPr>
      </p:pic>
      <p:sp>
        <p:nvSpPr>
          <p:cNvPr id="15" name="תיבת טקסט 14">
            <a:extLst>
              <a:ext uri="{FF2B5EF4-FFF2-40B4-BE49-F238E27FC236}">
                <a16:creationId xmlns:a16="http://schemas.microsoft.com/office/drawing/2014/main" id="{36CEF738-BDC4-BEC2-432E-5E5DF4E3ECA2}"/>
              </a:ext>
            </a:extLst>
          </p:cNvPr>
          <p:cNvSpPr txBox="1"/>
          <p:nvPr/>
        </p:nvSpPr>
        <p:spPr>
          <a:xfrm>
            <a:off x="9204494" y="2367004"/>
            <a:ext cx="1633781" cy="369332"/>
          </a:xfrm>
          <a:prstGeom prst="rect">
            <a:avLst/>
          </a:prstGeom>
          <a:noFill/>
        </p:spPr>
        <p:txBody>
          <a:bodyPr wrap="none" rtlCol="1">
            <a:spAutoFit/>
          </a:bodyPr>
          <a:lstStyle/>
          <a:p>
            <a:r>
              <a:rPr lang="en-US" dirty="0"/>
              <a:t>SLICY (Building)</a:t>
            </a:r>
            <a:endParaRPr lang="he-IL" dirty="0"/>
          </a:p>
        </p:txBody>
      </p:sp>
    </p:spTree>
    <p:extLst>
      <p:ext uri="{BB962C8B-B14F-4D97-AF65-F5344CB8AC3E}">
        <p14:creationId xmlns:p14="http://schemas.microsoft.com/office/powerpoint/2010/main" val="366232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a:xfrm>
            <a:off x="8737600" y="6391275"/>
            <a:ext cx="2844800" cy="365125"/>
          </a:xfrm>
        </p:spPr>
        <p:txBody>
          <a:bodyPr/>
          <a:lstStyle/>
          <a:p>
            <a:fld id="{B01D9778-10B4-40FB-B4E4-44FA89A86639}" type="slidenum">
              <a:rPr lang="en-US" smtClean="0"/>
              <a:pPr/>
              <a:t>12</a:t>
            </a:fld>
            <a:endParaRPr lang="en-US"/>
          </a:p>
        </p:txBody>
      </p:sp>
      <p:sp>
        <p:nvSpPr>
          <p:cNvPr id="8" name="Title 1">
            <a:extLst>
              <a:ext uri="{FF2B5EF4-FFF2-40B4-BE49-F238E27FC236}">
                <a16:creationId xmlns:a16="http://schemas.microsoft.com/office/drawing/2014/main" id="{96360C64-38E0-1837-6CE2-BB272675FBCC}"/>
              </a:ext>
            </a:extLst>
          </p:cNvPr>
          <p:cNvSpPr txBox="1">
            <a:spLocks/>
          </p:cNvSpPr>
          <p:nvPr/>
        </p:nvSpPr>
        <p:spPr>
          <a:xfrm>
            <a:off x="609600" y="76200"/>
            <a:ext cx="109728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MSTAR Dataset</a:t>
            </a:r>
          </a:p>
        </p:txBody>
      </p:sp>
      <p:sp>
        <p:nvSpPr>
          <p:cNvPr id="9" name="Oval 2">
            <a:extLst>
              <a:ext uri="{FF2B5EF4-FFF2-40B4-BE49-F238E27FC236}">
                <a16:creationId xmlns:a16="http://schemas.microsoft.com/office/drawing/2014/main" id="{1E47E5BE-7431-39FB-1D07-041804CAB536}"/>
              </a:ext>
            </a:extLst>
          </p:cNvPr>
          <p:cNvSpPr/>
          <p:nvPr/>
        </p:nvSpPr>
        <p:spPr>
          <a:xfrm>
            <a:off x="5148417" y="1171253"/>
            <a:ext cx="1828800" cy="9144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dirty="0"/>
              <a:t>MSTAR</a:t>
            </a:r>
          </a:p>
        </p:txBody>
      </p:sp>
      <p:sp>
        <p:nvSpPr>
          <p:cNvPr id="10" name="Oval 3">
            <a:extLst>
              <a:ext uri="{FF2B5EF4-FFF2-40B4-BE49-F238E27FC236}">
                <a16:creationId xmlns:a16="http://schemas.microsoft.com/office/drawing/2014/main" id="{EF5C552D-8500-EC32-FFF9-E6969608FCF2}"/>
              </a:ext>
            </a:extLst>
          </p:cNvPr>
          <p:cNvSpPr/>
          <p:nvPr/>
        </p:nvSpPr>
        <p:spPr>
          <a:xfrm>
            <a:off x="1270334" y="2347961"/>
            <a:ext cx="1371600" cy="1371600"/>
          </a:xfrm>
          <a:prstGeom prst="ellipse">
            <a:avLst/>
          </a:prstGeom>
          <a:solidFill>
            <a:schemeClr val="tx2"/>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dirty="0"/>
              <a:t>11 classes</a:t>
            </a:r>
          </a:p>
        </p:txBody>
      </p:sp>
      <p:sp>
        <p:nvSpPr>
          <p:cNvPr id="11" name="Oval 4">
            <a:extLst>
              <a:ext uri="{FF2B5EF4-FFF2-40B4-BE49-F238E27FC236}">
                <a16:creationId xmlns:a16="http://schemas.microsoft.com/office/drawing/2014/main" id="{5142B37E-D686-9301-8F9E-0333E17B0577}"/>
              </a:ext>
            </a:extLst>
          </p:cNvPr>
          <p:cNvSpPr/>
          <p:nvPr/>
        </p:nvSpPr>
        <p:spPr>
          <a:xfrm>
            <a:off x="3905390" y="2735518"/>
            <a:ext cx="1371600" cy="1371600"/>
          </a:xfrm>
          <a:prstGeom prst="ellipse">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dirty="0"/>
              <a:t>11 classes</a:t>
            </a:r>
          </a:p>
        </p:txBody>
      </p:sp>
      <p:sp>
        <p:nvSpPr>
          <p:cNvPr id="12" name="Oval 5">
            <a:extLst>
              <a:ext uri="{FF2B5EF4-FFF2-40B4-BE49-F238E27FC236}">
                <a16:creationId xmlns:a16="http://schemas.microsoft.com/office/drawing/2014/main" id="{C9986793-5FB5-FBCA-8104-90CA339CEC57}"/>
              </a:ext>
            </a:extLst>
          </p:cNvPr>
          <p:cNvSpPr/>
          <p:nvPr/>
        </p:nvSpPr>
        <p:spPr>
          <a:xfrm>
            <a:off x="6726691" y="2778215"/>
            <a:ext cx="1371600" cy="1371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he-IL" dirty="0"/>
              <a:t>5 </a:t>
            </a:r>
            <a:r>
              <a:rPr dirty="0"/>
              <a:t>classes</a:t>
            </a:r>
          </a:p>
        </p:txBody>
      </p:sp>
      <p:sp>
        <p:nvSpPr>
          <p:cNvPr id="13" name="Oval 6">
            <a:extLst>
              <a:ext uri="{FF2B5EF4-FFF2-40B4-BE49-F238E27FC236}">
                <a16:creationId xmlns:a16="http://schemas.microsoft.com/office/drawing/2014/main" id="{D2210DD0-C1C4-6340-D572-4B3BD634E132}"/>
              </a:ext>
            </a:extLst>
          </p:cNvPr>
          <p:cNvSpPr/>
          <p:nvPr/>
        </p:nvSpPr>
        <p:spPr>
          <a:xfrm>
            <a:off x="9220200" y="2481211"/>
            <a:ext cx="1371600" cy="1371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dirty="0"/>
              <a:t>4 classes</a:t>
            </a:r>
          </a:p>
        </p:txBody>
      </p:sp>
      <p:sp>
        <p:nvSpPr>
          <p:cNvPr id="14" name="חץ: למטה 13">
            <a:extLst>
              <a:ext uri="{FF2B5EF4-FFF2-40B4-BE49-F238E27FC236}">
                <a16:creationId xmlns:a16="http://schemas.microsoft.com/office/drawing/2014/main" id="{8F8C7A4A-50FD-0FB8-FE45-F9E498F8D767}"/>
              </a:ext>
            </a:extLst>
          </p:cNvPr>
          <p:cNvSpPr/>
          <p:nvPr/>
        </p:nvSpPr>
        <p:spPr>
          <a:xfrm rot="4253257">
            <a:off x="3664968" y="791287"/>
            <a:ext cx="334061" cy="2797708"/>
          </a:xfrm>
          <a:prstGeom prst="down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תיבת טקסט 14">
            <a:extLst>
              <a:ext uri="{FF2B5EF4-FFF2-40B4-BE49-F238E27FC236}">
                <a16:creationId xmlns:a16="http://schemas.microsoft.com/office/drawing/2014/main" id="{F78A97AB-5276-6E0D-5FF6-11E1FCC9E9A4}"/>
              </a:ext>
            </a:extLst>
          </p:cNvPr>
          <p:cNvSpPr txBox="1"/>
          <p:nvPr/>
        </p:nvSpPr>
        <p:spPr>
          <a:xfrm>
            <a:off x="3021080" y="1592390"/>
            <a:ext cx="1081706" cy="646331"/>
          </a:xfrm>
          <a:prstGeom prst="rect">
            <a:avLst/>
          </a:prstGeom>
          <a:noFill/>
        </p:spPr>
        <p:txBody>
          <a:bodyPr wrap="none" rtlCol="1">
            <a:spAutoFit/>
          </a:bodyPr>
          <a:lstStyle/>
          <a:p>
            <a:r>
              <a:rPr lang="he-IL" dirty="0"/>
              <a:t>15°</a:t>
            </a:r>
            <a:r>
              <a:rPr lang="en-US" dirty="0"/>
              <a:t> - Test</a:t>
            </a:r>
            <a:endParaRPr lang="he-IL" dirty="0"/>
          </a:p>
          <a:p>
            <a:endParaRPr lang="he-IL" dirty="0"/>
          </a:p>
        </p:txBody>
      </p:sp>
      <p:sp>
        <p:nvSpPr>
          <p:cNvPr id="16" name="חץ: למטה 15">
            <a:extLst>
              <a:ext uri="{FF2B5EF4-FFF2-40B4-BE49-F238E27FC236}">
                <a16:creationId xmlns:a16="http://schemas.microsoft.com/office/drawing/2014/main" id="{F4F486EE-6FD9-D407-2038-47CCC42A97DF}"/>
              </a:ext>
            </a:extLst>
          </p:cNvPr>
          <p:cNvSpPr/>
          <p:nvPr/>
        </p:nvSpPr>
        <p:spPr>
          <a:xfrm rot="2329555" flipH="1">
            <a:off x="5083163" y="1852753"/>
            <a:ext cx="325546" cy="1093732"/>
          </a:xfrm>
          <a:prstGeom prst="down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תיבת טקסט 16">
            <a:extLst>
              <a:ext uri="{FF2B5EF4-FFF2-40B4-BE49-F238E27FC236}">
                <a16:creationId xmlns:a16="http://schemas.microsoft.com/office/drawing/2014/main" id="{0BD6870C-E741-453A-EA38-99DDE1E7D40D}"/>
              </a:ext>
            </a:extLst>
          </p:cNvPr>
          <p:cNvSpPr txBox="1"/>
          <p:nvPr/>
        </p:nvSpPr>
        <p:spPr>
          <a:xfrm>
            <a:off x="5233159" y="2387430"/>
            <a:ext cx="1169103" cy="646331"/>
          </a:xfrm>
          <a:prstGeom prst="rect">
            <a:avLst/>
          </a:prstGeom>
          <a:noFill/>
        </p:spPr>
        <p:txBody>
          <a:bodyPr wrap="none" rtlCol="1">
            <a:spAutoFit/>
          </a:bodyPr>
          <a:lstStyle/>
          <a:p>
            <a:r>
              <a:rPr lang="he-IL" dirty="0"/>
              <a:t>17°</a:t>
            </a:r>
            <a:r>
              <a:rPr lang="en-US" dirty="0"/>
              <a:t> - Train</a:t>
            </a:r>
            <a:endParaRPr lang="he-IL" dirty="0"/>
          </a:p>
          <a:p>
            <a:endParaRPr lang="he-IL" dirty="0"/>
          </a:p>
        </p:txBody>
      </p:sp>
      <p:sp>
        <p:nvSpPr>
          <p:cNvPr id="18" name="חץ: למטה 17">
            <a:extLst>
              <a:ext uri="{FF2B5EF4-FFF2-40B4-BE49-F238E27FC236}">
                <a16:creationId xmlns:a16="http://schemas.microsoft.com/office/drawing/2014/main" id="{6241A556-5D19-4ED3-01A0-5F9B57AEE1A1}"/>
              </a:ext>
            </a:extLst>
          </p:cNvPr>
          <p:cNvSpPr/>
          <p:nvPr/>
        </p:nvSpPr>
        <p:spPr>
          <a:xfrm rot="19164627">
            <a:off x="6769106" y="1876984"/>
            <a:ext cx="267990" cy="10452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תיבת טקסט 18">
            <a:extLst>
              <a:ext uri="{FF2B5EF4-FFF2-40B4-BE49-F238E27FC236}">
                <a16:creationId xmlns:a16="http://schemas.microsoft.com/office/drawing/2014/main" id="{8EBAA908-79B0-667A-1416-EDC1B882CDC9}"/>
              </a:ext>
            </a:extLst>
          </p:cNvPr>
          <p:cNvSpPr txBox="1"/>
          <p:nvPr/>
        </p:nvSpPr>
        <p:spPr>
          <a:xfrm>
            <a:off x="7051614" y="2190141"/>
            <a:ext cx="1395891" cy="369332"/>
          </a:xfrm>
          <a:prstGeom prst="rect">
            <a:avLst/>
          </a:prstGeom>
          <a:noFill/>
        </p:spPr>
        <p:txBody>
          <a:bodyPr wrap="square">
            <a:spAutoFit/>
          </a:bodyPr>
          <a:lstStyle/>
          <a:p>
            <a:r>
              <a:rPr lang="he-IL" dirty="0"/>
              <a:t>30°</a:t>
            </a:r>
            <a:r>
              <a:rPr lang="en-US" dirty="0"/>
              <a:t> - Test</a:t>
            </a:r>
            <a:endParaRPr lang="he-IL" dirty="0"/>
          </a:p>
        </p:txBody>
      </p:sp>
      <p:sp>
        <p:nvSpPr>
          <p:cNvPr id="20" name="חץ: למטה 19">
            <a:extLst>
              <a:ext uri="{FF2B5EF4-FFF2-40B4-BE49-F238E27FC236}">
                <a16:creationId xmlns:a16="http://schemas.microsoft.com/office/drawing/2014/main" id="{F46BBBD5-3E2E-5D56-D444-77DE37A63DF7}"/>
              </a:ext>
            </a:extLst>
          </p:cNvPr>
          <p:cNvSpPr/>
          <p:nvPr/>
        </p:nvSpPr>
        <p:spPr>
          <a:xfrm rot="17506874">
            <a:off x="8031868" y="892292"/>
            <a:ext cx="297789" cy="26327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תיבת טקסט 20">
            <a:extLst>
              <a:ext uri="{FF2B5EF4-FFF2-40B4-BE49-F238E27FC236}">
                <a16:creationId xmlns:a16="http://schemas.microsoft.com/office/drawing/2014/main" id="{0E5A4A06-CD3C-1A35-BC02-4AAB74171FCB}"/>
              </a:ext>
            </a:extLst>
          </p:cNvPr>
          <p:cNvSpPr txBox="1"/>
          <p:nvPr/>
        </p:nvSpPr>
        <p:spPr>
          <a:xfrm>
            <a:off x="7996498" y="1778589"/>
            <a:ext cx="6096000" cy="369332"/>
          </a:xfrm>
          <a:prstGeom prst="rect">
            <a:avLst/>
          </a:prstGeom>
          <a:noFill/>
        </p:spPr>
        <p:txBody>
          <a:bodyPr wrap="square">
            <a:spAutoFit/>
          </a:bodyPr>
          <a:lstStyle/>
          <a:p>
            <a:r>
              <a:rPr lang="he-IL" dirty="0"/>
              <a:t>45°</a:t>
            </a:r>
            <a:r>
              <a:rPr lang="en-US" dirty="0"/>
              <a:t> - Test</a:t>
            </a:r>
            <a:endParaRPr lang="he-IL" dirty="0"/>
          </a:p>
        </p:txBody>
      </p:sp>
      <p:sp>
        <p:nvSpPr>
          <p:cNvPr id="22" name="תיבת טקסט 21">
            <a:extLst>
              <a:ext uri="{FF2B5EF4-FFF2-40B4-BE49-F238E27FC236}">
                <a16:creationId xmlns:a16="http://schemas.microsoft.com/office/drawing/2014/main" id="{EF38D955-5280-A0F4-FF00-3FE33462667F}"/>
              </a:ext>
            </a:extLst>
          </p:cNvPr>
          <p:cNvSpPr txBox="1"/>
          <p:nvPr/>
        </p:nvSpPr>
        <p:spPr>
          <a:xfrm>
            <a:off x="249377" y="6371828"/>
            <a:ext cx="10541625" cy="369332"/>
          </a:xfrm>
          <a:prstGeom prst="rect">
            <a:avLst/>
          </a:prstGeom>
          <a:noFill/>
        </p:spPr>
        <p:txBody>
          <a:bodyPr wrap="square" rtlCol="1">
            <a:spAutoFit/>
          </a:bodyPr>
          <a:lstStyle/>
          <a:p>
            <a:r>
              <a:rPr lang="en-US" dirty="0">
                <a:solidFill>
                  <a:srgbClr val="FF0000"/>
                </a:solidFill>
              </a:rPr>
              <a:t>- 1 Class is </a:t>
            </a:r>
            <a:r>
              <a:rPr lang="he-IL" dirty="0">
                <a:solidFill>
                  <a:srgbClr val="FF0000"/>
                </a:solidFill>
              </a:rPr>
              <a:t>"</a:t>
            </a:r>
            <a:r>
              <a:rPr lang="en-US" dirty="0">
                <a:solidFill>
                  <a:srgbClr val="FF0000"/>
                </a:solidFill>
              </a:rPr>
              <a:t>SLICY</a:t>
            </a:r>
            <a:r>
              <a:rPr lang="he-IL" dirty="0">
                <a:solidFill>
                  <a:srgbClr val="FF0000"/>
                </a:solidFill>
              </a:rPr>
              <a:t>"</a:t>
            </a:r>
            <a:r>
              <a:rPr lang="en-US" dirty="0">
                <a:solidFill>
                  <a:srgbClr val="FF0000"/>
                </a:solidFill>
              </a:rPr>
              <a:t> – Usually excluded from the dataset – Resulting 10 class Total</a:t>
            </a:r>
            <a:endParaRPr lang="he-IL" dirty="0">
              <a:solidFill>
                <a:srgbClr val="FF0000"/>
              </a:solidFill>
            </a:endParaRPr>
          </a:p>
        </p:txBody>
      </p:sp>
      <p:pic>
        <p:nvPicPr>
          <p:cNvPr id="28" name="תמונה 27">
            <a:extLst>
              <a:ext uri="{FF2B5EF4-FFF2-40B4-BE49-F238E27FC236}">
                <a16:creationId xmlns:a16="http://schemas.microsoft.com/office/drawing/2014/main" id="{064F5E8F-0F0A-CAB4-C00D-33193C1C5BF4}"/>
              </a:ext>
            </a:extLst>
          </p:cNvPr>
          <p:cNvPicPr>
            <a:picLocks noChangeAspect="1"/>
          </p:cNvPicPr>
          <p:nvPr/>
        </p:nvPicPr>
        <p:blipFill>
          <a:blip r:embed="rId3"/>
          <a:stretch>
            <a:fillRect/>
          </a:stretch>
        </p:blipFill>
        <p:spPr>
          <a:xfrm>
            <a:off x="2176617" y="4208941"/>
            <a:ext cx="7649631" cy="2212956"/>
          </a:xfrm>
          <a:prstGeom prst="rect">
            <a:avLst/>
          </a:prstGeom>
        </p:spPr>
      </p:pic>
    </p:spTree>
    <p:extLst>
      <p:ext uri="{BB962C8B-B14F-4D97-AF65-F5344CB8AC3E}">
        <p14:creationId xmlns:p14="http://schemas.microsoft.com/office/powerpoint/2010/main" val="3993823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a:xfrm>
            <a:off x="8737600" y="6391275"/>
            <a:ext cx="2844800" cy="365125"/>
          </a:xfrm>
        </p:spPr>
        <p:txBody>
          <a:bodyPr/>
          <a:lstStyle/>
          <a:p>
            <a:fld id="{B01D9778-10B4-40FB-B4E4-44FA89A86639}" type="slidenum">
              <a:rPr lang="en-US" smtClean="0"/>
              <a:pPr/>
              <a:t>13</a:t>
            </a:fld>
            <a:endParaRPr lang="en-US"/>
          </a:p>
        </p:txBody>
      </p:sp>
      <p:sp>
        <p:nvSpPr>
          <p:cNvPr id="8" name="Title 1">
            <a:extLst>
              <a:ext uri="{FF2B5EF4-FFF2-40B4-BE49-F238E27FC236}">
                <a16:creationId xmlns:a16="http://schemas.microsoft.com/office/drawing/2014/main" id="{96360C64-38E0-1837-6CE2-BB272675FBCC}"/>
              </a:ext>
            </a:extLst>
          </p:cNvPr>
          <p:cNvSpPr txBox="1">
            <a:spLocks/>
          </p:cNvSpPr>
          <p:nvPr/>
        </p:nvSpPr>
        <p:spPr>
          <a:xfrm>
            <a:off x="609600" y="76200"/>
            <a:ext cx="109728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MSTAR Dataset</a:t>
            </a:r>
          </a:p>
        </p:txBody>
      </p:sp>
      <p:graphicFrame>
        <p:nvGraphicFramePr>
          <p:cNvPr id="23" name="טבלה 22">
            <a:extLst>
              <a:ext uri="{FF2B5EF4-FFF2-40B4-BE49-F238E27FC236}">
                <a16:creationId xmlns:a16="http://schemas.microsoft.com/office/drawing/2014/main" id="{6966AD37-3E19-2A70-6069-74A79C73D7E3}"/>
              </a:ext>
            </a:extLst>
          </p:cNvPr>
          <p:cNvGraphicFramePr>
            <a:graphicFrameLocks noGrp="1"/>
          </p:cNvGraphicFramePr>
          <p:nvPr>
            <p:extLst>
              <p:ext uri="{D42A27DB-BD31-4B8C-83A1-F6EECF244321}">
                <p14:modId xmlns:p14="http://schemas.microsoft.com/office/powerpoint/2010/main" val="809765726"/>
              </p:ext>
            </p:extLst>
          </p:nvPr>
        </p:nvGraphicFramePr>
        <p:xfrm>
          <a:off x="685800" y="1882458"/>
          <a:ext cx="10681015" cy="3093083"/>
        </p:xfrm>
        <a:graphic>
          <a:graphicData uri="http://schemas.openxmlformats.org/drawingml/2006/table">
            <a:tbl>
              <a:tblPr rtl="1"/>
              <a:tblGrid>
                <a:gridCol w="751988">
                  <a:extLst>
                    <a:ext uri="{9D8B030D-6E8A-4147-A177-3AD203B41FA5}">
                      <a16:colId xmlns:a16="http://schemas.microsoft.com/office/drawing/2014/main" val="1966388940"/>
                    </a:ext>
                  </a:extLst>
                </a:gridCol>
                <a:gridCol w="751988">
                  <a:extLst>
                    <a:ext uri="{9D8B030D-6E8A-4147-A177-3AD203B41FA5}">
                      <a16:colId xmlns:a16="http://schemas.microsoft.com/office/drawing/2014/main" val="2795537545"/>
                    </a:ext>
                  </a:extLst>
                </a:gridCol>
                <a:gridCol w="751988">
                  <a:extLst>
                    <a:ext uri="{9D8B030D-6E8A-4147-A177-3AD203B41FA5}">
                      <a16:colId xmlns:a16="http://schemas.microsoft.com/office/drawing/2014/main" val="563128292"/>
                    </a:ext>
                  </a:extLst>
                </a:gridCol>
                <a:gridCol w="751988">
                  <a:extLst>
                    <a:ext uri="{9D8B030D-6E8A-4147-A177-3AD203B41FA5}">
                      <a16:colId xmlns:a16="http://schemas.microsoft.com/office/drawing/2014/main" val="4221524487"/>
                    </a:ext>
                  </a:extLst>
                </a:gridCol>
                <a:gridCol w="751988">
                  <a:extLst>
                    <a:ext uri="{9D8B030D-6E8A-4147-A177-3AD203B41FA5}">
                      <a16:colId xmlns:a16="http://schemas.microsoft.com/office/drawing/2014/main" val="3037844030"/>
                    </a:ext>
                  </a:extLst>
                </a:gridCol>
                <a:gridCol w="751988">
                  <a:extLst>
                    <a:ext uri="{9D8B030D-6E8A-4147-A177-3AD203B41FA5}">
                      <a16:colId xmlns:a16="http://schemas.microsoft.com/office/drawing/2014/main" val="1094095473"/>
                    </a:ext>
                  </a:extLst>
                </a:gridCol>
                <a:gridCol w="751988">
                  <a:extLst>
                    <a:ext uri="{9D8B030D-6E8A-4147-A177-3AD203B41FA5}">
                      <a16:colId xmlns:a16="http://schemas.microsoft.com/office/drawing/2014/main" val="2493692403"/>
                    </a:ext>
                  </a:extLst>
                </a:gridCol>
                <a:gridCol w="751988">
                  <a:extLst>
                    <a:ext uri="{9D8B030D-6E8A-4147-A177-3AD203B41FA5}">
                      <a16:colId xmlns:a16="http://schemas.microsoft.com/office/drawing/2014/main" val="3117622762"/>
                    </a:ext>
                  </a:extLst>
                </a:gridCol>
                <a:gridCol w="751988">
                  <a:extLst>
                    <a:ext uri="{9D8B030D-6E8A-4147-A177-3AD203B41FA5}">
                      <a16:colId xmlns:a16="http://schemas.microsoft.com/office/drawing/2014/main" val="1176817267"/>
                    </a:ext>
                  </a:extLst>
                </a:gridCol>
                <a:gridCol w="821617">
                  <a:extLst>
                    <a:ext uri="{9D8B030D-6E8A-4147-A177-3AD203B41FA5}">
                      <a16:colId xmlns:a16="http://schemas.microsoft.com/office/drawing/2014/main" val="2381686010"/>
                    </a:ext>
                  </a:extLst>
                </a:gridCol>
                <a:gridCol w="965672">
                  <a:extLst>
                    <a:ext uri="{9D8B030D-6E8A-4147-A177-3AD203B41FA5}">
                      <a16:colId xmlns:a16="http://schemas.microsoft.com/office/drawing/2014/main" val="3017338172"/>
                    </a:ext>
                  </a:extLst>
                </a:gridCol>
                <a:gridCol w="621858">
                  <a:extLst>
                    <a:ext uri="{9D8B030D-6E8A-4147-A177-3AD203B41FA5}">
                      <a16:colId xmlns:a16="http://schemas.microsoft.com/office/drawing/2014/main" val="2000567330"/>
                    </a:ext>
                  </a:extLst>
                </a:gridCol>
                <a:gridCol w="456918">
                  <a:extLst>
                    <a:ext uri="{9D8B030D-6E8A-4147-A177-3AD203B41FA5}">
                      <a16:colId xmlns:a16="http://schemas.microsoft.com/office/drawing/2014/main" val="777154783"/>
                    </a:ext>
                  </a:extLst>
                </a:gridCol>
                <a:gridCol w="1047058">
                  <a:extLst>
                    <a:ext uri="{9D8B030D-6E8A-4147-A177-3AD203B41FA5}">
                      <a16:colId xmlns:a16="http://schemas.microsoft.com/office/drawing/2014/main" val="2896563014"/>
                    </a:ext>
                  </a:extLst>
                </a:gridCol>
              </a:tblGrid>
              <a:tr h="854423">
                <a:tc>
                  <a:txBody>
                    <a:bodyPr/>
                    <a:lstStyle/>
                    <a:p>
                      <a:pPr algn="ctr" rtl="0" fontAlgn="ctr"/>
                      <a:r>
                        <a:rPr lang="en-US" sz="1400" b="1" i="0" u="none" strike="noStrike" dirty="0">
                          <a:solidFill>
                            <a:srgbClr val="000000"/>
                          </a:solidFill>
                          <a:effectLst/>
                          <a:highlight>
                            <a:srgbClr val="FFC000"/>
                          </a:highlight>
                          <a:latin typeface="Arial" panose="020B0604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dirty="0">
                          <a:solidFill>
                            <a:srgbClr val="000000"/>
                          </a:solidFill>
                          <a:effectLst/>
                          <a:highlight>
                            <a:srgbClr val="FFC000"/>
                          </a:highlight>
                          <a:latin typeface="Arial" panose="020B0604020202020204" pitchFamily="34" charset="0"/>
                        </a:rPr>
                        <a:t>ZIL131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a:solidFill>
                            <a:srgbClr val="000000"/>
                          </a:solidFill>
                          <a:effectLst/>
                          <a:highlight>
                            <a:srgbClr val="FFC000"/>
                          </a:highlight>
                          <a:latin typeface="Arial" panose="020B0604020202020204" pitchFamily="34" charset="0"/>
                        </a:rPr>
                        <a:t>BMP2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a:solidFill>
                            <a:srgbClr val="000000"/>
                          </a:solidFill>
                          <a:effectLst/>
                          <a:highlight>
                            <a:srgbClr val="FFC000"/>
                          </a:highlight>
                          <a:latin typeface="Arial" panose="020B0604020202020204" pitchFamily="34" charset="0"/>
                        </a:rPr>
                        <a:t>BTR60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a:solidFill>
                            <a:srgbClr val="000000"/>
                          </a:solidFill>
                          <a:effectLst/>
                          <a:highlight>
                            <a:srgbClr val="FFC000"/>
                          </a:highlight>
                          <a:latin typeface="Arial" panose="020B0604020202020204" pitchFamily="34" charset="0"/>
                        </a:rPr>
                        <a:t>BTR70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a:solidFill>
                            <a:srgbClr val="000000"/>
                          </a:solidFill>
                          <a:effectLst/>
                          <a:highlight>
                            <a:srgbClr val="FFC000"/>
                          </a:highlight>
                          <a:latin typeface="Arial" panose="020B0604020202020204" pitchFamily="34" charset="0"/>
                        </a:rPr>
                        <a:t>D7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a:solidFill>
                            <a:srgbClr val="000000"/>
                          </a:solidFill>
                          <a:effectLst/>
                          <a:highlight>
                            <a:srgbClr val="FFC000"/>
                          </a:highlight>
                          <a:latin typeface="Arial" panose="020B0604020202020204" pitchFamily="34" charset="0"/>
                        </a:rPr>
                        <a:t>T62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dirty="0">
                          <a:solidFill>
                            <a:srgbClr val="000000"/>
                          </a:solidFill>
                          <a:effectLst/>
                          <a:highlight>
                            <a:srgbClr val="FFC000"/>
                          </a:highlight>
                          <a:latin typeface="Arial" panose="020B0604020202020204" pitchFamily="34" charset="0"/>
                        </a:rPr>
                        <a:t>T72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dirty="0">
                          <a:solidFill>
                            <a:srgbClr val="000000"/>
                          </a:solidFill>
                          <a:effectLst/>
                          <a:highlight>
                            <a:srgbClr val="FFC000"/>
                          </a:highlight>
                          <a:latin typeface="Arial" panose="020B0604020202020204" pitchFamily="34" charset="0"/>
                        </a:rPr>
                        <a:t>2S1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dirty="0">
                          <a:solidFill>
                            <a:srgbClr val="000000"/>
                          </a:solidFill>
                          <a:effectLst/>
                          <a:highlight>
                            <a:srgbClr val="FFC000"/>
                          </a:highlight>
                          <a:latin typeface="Arial" panose="020B0604020202020204" pitchFamily="34" charset="0"/>
                        </a:rPr>
                        <a:t>BRDM2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dirty="0">
                          <a:solidFill>
                            <a:srgbClr val="000000"/>
                          </a:solidFill>
                          <a:effectLst/>
                          <a:highlight>
                            <a:srgbClr val="FFC000"/>
                          </a:highlight>
                          <a:latin typeface="Arial" panose="020B0604020202020204" pitchFamily="34" charset="0"/>
                        </a:rPr>
                        <a:t>ZSU_23_4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a:solidFill>
                            <a:srgbClr val="000000"/>
                          </a:solidFill>
                          <a:effectLst/>
                          <a:highlight>
                            <a:srgbClr val="FFC000"/>
                          </a:highlight>
                          <a:latin typeface="Arial" panose="020B0604020202020204" pitchFamily="34" charset="0"/>
                        </a:rPr>
                        <a:t>SLICY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he-IL" sz="1100" b="0" i="0" u="none" strike="noStrike" dirty="0">
                          <a:solidFill>
                            <a:srgbClr val="000000"/>
                          </a:solidFill>
                          <a:effectLst/>
                          <a:latin typeface="Arial" panose="020B0604020202020204" pitchFamily="34" charset="0"/>
                        </a:rPr>
                        <a:t> </a:t>
                      </a:r>
                      <a:r>
                        <a:rPr lang="en-US" sz="1100" b="0" i="0" u="none" strike="noStrike" dirty="0">
                          <a:solidFill>
                            <a:srgbClr val="000000"/>
                          </a:solidFill>
                          <a:effectLst/>
                          <a:latin typeface="Arial" panose="020B0604020202020204" pitchFamily="34" charset="0"/>
                        </a:rPr>
                        <a:t>Deg</a:t>
                      </a:r>
                      <a:endParaRPr lang="he-IL" sz="11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6518341"/>
                  </a:ext>
                </a:extLst>
              </a:tr>
              <a:tr h="447732">
                <a:tc>
                  <a:txBody>
                    <a:bodyPr/>
                    <a:lstStyle/>
                    <a:p>
                      <a:pPr algn="ctr" rtl="0" fontAlgn="ctr"/>
                      <a:r>
                        <a:rPr lang="en-US" sz="1400" b="1" i="0" u="none" strike="noStrike" dirty="0">
                          <a:solidFill>
                            <a:srgbClr val="000000"/>
                          </a:solidFill>
                          <a:effectLst/>
                          <a:latin typeface="Arial" panose="020B0604020202020204" pitchFamily="34" charset="0"/>
                        </a:rPr>
                        <a:t>2,425</a:t>
                      </a:r>
                      <a:endParaRPr lang="he-IL" sz="14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dirty="0">
                          <a:solidFill>
                            <a:srgbClr val="000000"/>
                          </a:solidFill>
                          <a:effectLst/>
                          <a:latin typeface="Arial" panose="020B0604020202020204" pitchFamily="34" charset="0"/>
                        </a:rPr>
                        <a:t>195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195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196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196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200" b="1" i="0" u="none" strike="noStrike" dirty="0">
                          <a:solidFill>
                            <a:srgbClr val="000000"/>
                          </a:solidFill>
                          <a:effectLst/>
                          <a:highlight>
                            <a:srgbClr val="F1A983"/>
                          </a:highlight>
                          <a:latin typeface="Arial" panose="020B0604020202020204" pitchFamily="34" charset="0"/>
                        </a:rPr>
                        <a:t>15</a:t>
                      </a:r>
                      <a:r>
                        <a:rPr lang="he-IL" sz="1200" dirty="0">
                          <a:highlight>
                            <a:srgbClr val="F1A983"/>
                          </a:highlight>
                        </a:rPr>
                        <a:t>°</a:t>
                      </a:r>
                      <a:endParaRPr lang="en-US" sz="1200" b="1" i="0" u="none" strike="noStrike" dirty="0">
                        <a:solidFill>
                          <a:srgbClr val="000000"/>
                        </a:solidFill>
                        <a:effectLst/>
                        <a:highlight>
                          <a:srgbClr val="F1A983"/>
                        </a:highligh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A983"/>
                    </a:solidFill>
                  </a:tcPr>
                </a:tc>
                <a:tc>
                  <a:txBody>
                    <a:bodyPr/>
                    <a:lstStyle/>
                    <a:p>
                      <a:pPr algn="ctr" rtl="0" fontAlgn="ctr"/>
                      <a:r>
                        <a:rPr lang="en-US" sz="1400" b="1" i="0" u="none" strike="noStrike">
                          <a:solidFill>
                            <a:srgbClr val="000000"/>
                          </a:solidFill>
                          <a:effectLst/>
                          <a:highlight>
                            <a:srgbClr val="00B0F0"/>
                          </a:highlight>
                          <a:latin typeface="Arial" panose="020B0604020202020204" pitchFamily="34" charset="0"/>
                        </a:rPr>
                        <a:t>Test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144664253"/>
                  </a:ext>
                </a:extLst>
              </a:tr>
              <a:tr h="447732">
                <a:tc>
                  <a:txBody>
                    <a:bodyPr/>
                    <a:lstStyle/>
                    <a:p>
                      <a:pPr algn="ctr" rtl="0" fontAlgn="ctr"/>
                      <a:r>
                        <a:rPr lang="en-US" sz="1400" b="1" i="0" u="none" strike="noStrike" dirty="0">
                          <a:solidFill>
                            <a:srgbClr val="000000"/>
                          </a:solidFill>
                          <a:effectLst/>
                          <a:latin typeface="Arial" panose="020B0604020202020204" pitchFamily="34" charset="0"/>
                        </a:rPr>
                        <a:t>2,747</a:t>
                      </a:r>
                      <a:endParaRPr lang="he-IL" sz="14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dirty="0">
                          <a:solidFill>
                            <a:srgbClr val="000000"/>
                          </a:solidFill>
                          <a:effectLst/>
                          <a:latin typeface="Arial" panose="020B0604020202020204" pitchFamily="34" charset="0"/>
                        </a:rPr>
                        <a:t>233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200" b="1" i="0" u="none" strike="noStrike" dirty="0">
                          <a:solidFill>
                            <a:srgbClr val="000000"/>
                          </a:solidFill>
                          <a:effectLst/>
                          <a:highlight>
                            <a:srgbClr val="F1A983"/>
                          </a:highlight>
                          <a:latin typeface="Arial" panose="020B0604020202020204" pitchFamily="34" charset="0"/>
                        </a:rPr>
                        <a:t>17</a:t>
                      </a:r>
                      <a:r>
                        <a:rPr lang="he-IL" sz="1200" dirty="0">
                          <a:highlight>
                            <a:srgbClr val="F1A983"/>
                          </a:highlight>
                        </a:rPr>
                        <a:t>°</a:t>
                      </a:r>
                      <a:endParaRPr lang="en-US" sz="1200" b="1" i="0" u="none" strike="noStrike" dirty="0">
                        <a:solidFill>
                          <a:srgbClr val="000000"/>
                        </a:solidFill>
                        <a:effectLst/>
                        <a:highlight>
                          <a:srgbClr val="F1A983"/>
                        </a:highligh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A983"/>
                    </a:solidFill>
                  </a:tcPr>
                </a:tc>
                <a:tc>
                  <a:txBody>
                    <a:bodyPr/>
                    <a:lstStyle/>
                    <a:p>
                      <a:pPr algn="ctr" rtl="0" fontAlgn="ctr"/>
                      <a:r>
                        <a:rPr lang="en-US" sz="1400" b="1" i="0" u="none" strike="noStrike">
                          <a:solidFill>
                            <a:srgbClr val="000000"/>
                          </a:solidFill>
                          <a:effectLst/>
                          <a:highlight>
                            <a:srgbClr val="4EA72E"/>
                          </a:highlight>
                          <a:latin typeface="Arial" panose="020B0604020202020204" pitchFamily="34" charset="0"/>
                        </a:rPr>
                        <a:t>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extLst>
                  <a:ext uri="{0D108BD9-81ED-4DB2-BD59-A6C34878D82A}">
                    <a16:rowId xmlns:a16="http://schemas.microsoft.com/office/drawing/2014/main" val="1748921836"/>
                  </a:ext>
                </a:extLst>
              </a:tr>
              <a:tr h="447732">
                <a:tc>
                  <a:txBody>
                    <a:bodyPr/>
                    <a:lstStyle/>
                    <a:p>
                      <a:pPr algn="ctr" rtl="0" fontAlgn="ctr"/>
                      <a:r>
                        <a:rPr lang="en-US" sz="1400" b="1" i="0" u="none" strike="noStrike" dirty="0">
                          <a:solidFill>
                            <a:srgbClr val="000000"/>
                          </a:solidFill>
                          <a:effectLst/>
                          <a:latin typeface="Arial" panose="020B0604020202020204" pitchFamily="34" charset="0"/>
                        </a:rPr>
                        <a:t>1,402</a:t>
                      </a:r>
                      <a:endParaRPr lang="he-IL" sz="14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400" b="0" i="0" u="none" strike="noStrike" dirty="0">
                          <a:solidFill>
                            <a:srgbClr val="000000"/>
                          </a:solidFill>
                          <a:effectLst/>
                          <a:latin typeface="Arial" panose="020B0604020202020204" pitchFamily="34" charset="0"/>
                        </a:rPr>
                        <a:t>288</a:t>
                      </a:r>
                      <a:endParaRPr lang="he-IL"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420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406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dirty="0">
                          <a:solidFill>
                            <a:srgbClr val="000000"/>
                          </a:solidFill>
                          <a:effectLst/>
                          <a:latin typeface="Arial" panose="020B0604020202020204" pitchFamily="34" charset="0"/>
                        </a:rPr>
                        <a:t>288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200" b="1" i="0" u="none" strike="noStrike" dirty="0">
                          <a:solidFill>
                            <a:srgbClr val="000000"/>
                          </a:solidFill>
                          <a:effectLst/>
                          <a:highlight>
                            <a:srgbClr val="F1A983"/>
                          </a:highlight>
                          <a:latin typeface="Arial" panose="020B0604020202020204" pitchFamily="34" charset="0"/>
                        </a:rPr>
                        <a:t>30</a:t>
                      </a:r>
                      <a:r>
                        <a:rPr lang="he-IL" sz="1200" dirty="0">
                          <a:highlight>
                            <a:srgbClr val="F1A983"/>
                          </a:highlight>
                        </a:rPr>
                        <a:t>°</a:t>
                      </a:r>
                      <a:endParaRPr lang="en-US" sz="1200" b="1" i="0" u="none" strike="noStrike" dirty="0">
                        <a:solidFill>
                          <a:srgbClr val="000000"/>
                        </a:solidFill>
                        <a:effectLst/>
                        <a:highlight>
                          <a:srgbClr val="F1A983"/>
                        </a:highligh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A983"/>
                    </a:solidFill>
                  </a:tcPr>
                </a:tc>
                <a:tc>
                  <a:txBody>
                    <a:bodyPr/>
                    <a:lstStyle/>
                    <a:p>
                      <a:pPr algn="ctr" rtl="0" fontAlgn="ctr"/>
                      <a:r>
                        <a:rPr lang="en-US" sz="1400" b="1" i="0" u="none" strike="noStrike">
                          <a:solidFill>
                            <a:srgbClr val="000000"/>
                          </a:solidFill>
                          <a:effectLst/>
                          <a:highlight>
                            <a:srgbClr val="FFC000"/>
                          </a:highlight>
                          <a:latin typeface="Arial" panose="020B0604020202020204" pitchFamily="34" charset="0"/>
                        </a:rPr>
                        <a:t>Test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370393835"/>
                  </a:ext>
                </a:extLst>
              </a:tr>
              <a:tr h="447732">
                <a:tc>
                  <a:txBody>
                    <a:bodyPr/>
                    <a:lstStyle/>
                    <a:p>
                      <a:pPr algn="ctr" rtl="0" fontAlgn="ctr"/>
                      <a:r>
                        <a:rPr lang="en-US" sz="1400" b="1" i="0" u="none" strike="noStrike" dirty="0">
                          <a:solidFill>
                            <a:srgbClr val="000000"/>
                          </a:solidFill>
                          <a:effectLst/>
                          <a:latin typeface="Arial" panose="020B0604020202020204" pitchFamily="34" charset="0"/>
                        </a:rPr>
                        <a:t>1,148</a:t>
                      </a:r>
                      <a:endParaRPr lang="he-IL" sz="14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dirty="0">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303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423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422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303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200" b="1" i="0" u="none" strike="noStrike" dirty="0">
                          <a:solidFill>
                            <a:srgbClr val="000000"/>
                          </a:solidFill>
                          <a:effectLst/>
                          <a:highlight>
                            <a:srgbClr val="F1A983"/>
                          </a:highlight>
                          <a:latin typeface="Arial" panose="020B0604020202020204" pitchFamily="34" charset="0"/>
                        </a:rPr>
                        <a:t>45</a:t>
                      </a:r>
                      <a:r>
                        <a:rPr lang="he-IL" sz="1200" dirty="0">
                          <a:highlight>
                            <a:srgbClr val="F1A983"/>
                          </a:highlight>
                        </a:rPr>
                        <a:t>°</a:t>
                      </a:r>
                      <a:endParaRPr lang="en-US" sz="1200" b="1" i="0" u="none" strike="noStrike" dirty="0">
                        <a:solidFill>
                          <a:srgbClr val="000000"/>
                        </a:solidFill>
                        <a:effectLst/>
                        <a:highlight>
                          <a:srgbClr val="F1A983"/>
                        </a:highligh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A983"/>
                    </a:solidFill>
                  </a:tcPr>
                </a:tc>
                <a:tc>
                  <a:txBody>
                    <a:bodyPr/>
                    <a:lstStyle/>
                    <a:p>
                      <a:pPr algn="ctr" rtl="0" fontAlgn="ctr"/>
                      <a:r>
                        <a:rPr lang="en-US" sz="1400" b="1" i="0" u="none" strike="noStrike">
                          <a:solidFill>
                            <a:srgbClr val="000000"/>
                          </a:solidFill>
                          <a:effectLst/>
                          <a:highlight>
                            <a:srgbClr val="FFC000"/>
                          </a:highlight>
                          <a:latin typeface="Arial" panose="020B0604020202020204" pitchFamily="34" charset="0"/>
                        </a:rPr>
                        <a:t>Test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101187507"/>
                  </a:ext>
                </a:extLst>
              </a:tr>
              <a:tr h="447732">
                <a:tc>
                  <a:txBody>
                    <a:bodyPr/>
                    <a:lstStyle/>
                    <a:p>
                      <a:pPr algn="ctr" rtl="0" fontAlgn="ctr"/>
                      <a:r>
                        <a:rPr lang="en-US" sz="1400" b="1" i="0" u="none" strike="noStrike" dirty="0">
                          <a:solidFill>
                            <a:srgbClr val="000000"/>
                          </a:solidFill>
                          <a:effectLst/>
                          <a:latin typeface="Arial" panose="020B0604020202020204" pitchFamily="34" charset="0"/>
                        </a:rPr>
                        <a:t>7,722</a:t>
                      </a:r>
                      <a:endParaRPr lang="he-IL" sz="14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1" i="0" u="none" strike="noStrike">
                          <a:solidFill>
                            <a:srgbClr val="000000"/>
                          </a:solidFill>
                          <a:effectLst/>
                          <a:latin typeface="Arial" panose="020B0604020202020204" pitchFamily="34" charset="0"/>
                        </a:rPr>
                        <a:t>573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1" i="0" u="none" strike="noStrike">
                          <a:solidFill>
                            <a:srgbClr val="000000"/>
                          </a:solidFill>
                          <a:effectLst/>
                          <a:latin typeface="Arial" panose="020B0604020202020204" pitchFamily="34" charset="0"/>
                        </a:rPr>
                        <a:t>428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1" i="0" u="none" strike="noStrike">
                          <a:solidFill>
                            <a:srgbClr val="000000"/>
                          </a:solidFill>
                          <a:effectLst/>
                          <a:latin typeface="Arial" panose="020B0604020202020204" pitchFamily="34" charset="0"/>
                        </a:rPr>
                        <a:t>451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1" i="0" u="none" strike="noStrike">
                          <a:solidFill>
                            <a:srgbClr val="000000"/>
                          </a:solidFill>
                          <a:effectLst/>
                          <a:latin typeface="Arial" panose="020B0604020202020204" pitchFamily="34" charset="0"/>
                        </a:rPr>
                        <a:t>429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1" i="0" u="none" strike="noStrike">
                          <a:solidFill>
                            <a:srgbClr val="000000"/>
                          </a:solidFill>
                          <a:effectLst/>
                          <a:latin typeface="Arial" panose="020B0604020202020204" pitchFamily="34" charset="0"/>
                        </a:rPr>
                        <a:t>573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1" i="0" u="none" strike="noStrike">
                          <a:solidFill>
                            <a:srgbClr val="000000"/>
                          </a:solidFill>
                          <a:effectLst/>
                          <a:latin typeface="Arial" panose="020B0604020202020204" pitchFamily="34" charset="0"/>
                        </a:rPr>
                        <a:t>572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1" i="0" u="none" strike="noStrike" dirty="0">
                          <a:solidFill>
                            <a:srgbClr val="000000"/>
                          </a:solidFill>
                          <a:effectLst/>
                          <a:latin typeface="Arial" panose="020B0604020202020204" pitchFamily="34" charset="0"/>
                        </a:rPr>
                        <a:t>716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1" i="0" u="none" strike="noStrike" dirty="0">
                          <a:solidFill>
                            <a:srgbClr val="000000"/>
                          </a:solidFill>
                          <a:effectLst/>
                          <a:latin typeface="Arial" panose="020B0604020202020204" pitchFamily="34" charset="0"/>
                        </a:rPr>
                        <a:t>1</a:t>
                      </a:r>
                      <a:r>
                        <a:rPr lang="en-US" sz="1400" b="1" i="0" u="none" strike="noStrike" dirty="0">
                          <a:solidFill>
                            <a:srgbClr val="000000"/>
                          </a:solidFill>
                          <a:effectLst/>
                          <a:latin typeface="Arial" panose="020B0604020202020204" pitchFamily="34" charset="0"/>
                        </a:rPr>
                        <a:t>,</a:t>
                      </a:r>
                      <a:r>
                        <a:rPr lang="he-IL" sz="1400" b="1" i="0" u="none" strike="noStrike" dirty="0">
                          <a:solidFill>
                            <a:srgbClr val="000000"/>
                          </a:solidFill>
                          <a:effectLst/>
                          <a:latin typeface="Arial" panose="020B0604020202020204" pitchFamily="34" charset="0"/>
                        </a:rPr>
                        <a:t>164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1" i="0" u="none" strike="noStrike" dirty="0">
                          <a:solidFill>
                            <a:srgbClr val="000000"/>
                          </a:solidFill>
                          <a:effectLst/>
                          <a:latin typeface="Arial" panose="020B0604020202020204" pitchFamily="34" charset="0"/>
                        </a:rPr>
                        <a:t>1</a:t>
                      </a:r>
                      <a:r>
                        <a:rPr lang="en-US" sz="1400" b="1" i="0" u="none" strike="noStrike" dirty="0">
                          <a:solidFill>
                            <a:srgbClr val="000000"/>
                          </a:solidFill>
                          <a:effectLst/>
                          <a:latin typeface="Arial" panose="020B0604020202020204" pitchFamily="34" charset="0"/>
                        </a:rPr>
                        <a:t>,</a:t>
                      </a:r>
                      <a:r>
                        <a:rPr lang="he-IL" sz="1400" b="1" i="0" u="none" strike="noStrike" dirty="0">
                          <a:solidFill>
                            <a:srgbClr val="000000"/>
                          </a:solidFill>
                          <a:effectLst/>
                          <a:latin typeface="Arial" panose="020B0604020202020204" pitchFamily="34" charset="0"/>
                        </a:rPr>
                        <a:t>415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1" i="0" u="none" strike="noStrike" dirty="0">
                          <a:solidFill>
                            <a:srgbClr val="000000"/>
                          </a:solidFill>
                          <a:effectLst/>
                          <a:latin typeface="Arial" panose="020B0604020202020204" pitchFamily="34" charset="0"/>
                        </a:rPr>
                        <a:t>1</a:t>
                      </a:r>
                      <a:r>
                        <a:rPr lang="en-US" sz="1400" b="1" i="0" u="none" strike="noStrike" dirty="0">
                          <a:solidFill>
                            <a:srgbClr val="000000"/>
                          </a:solidFill>
                          <a:effectLst/>
                          <a:latin typeface="Arial" panose="020B0604020202020204" pitchFamily="34" charset="0"/>
                        </a:rPr>
                        <a:t>,</a:t>
                      </a:r>
                      <a:r>
                        <a:rPr lang="he-IL" sz="1400" b="1" i="0" u="none" strike="noStrike" dirty="0">
                          <a:solidFill>
                            <a:srgbClr val="000000"/>
                          </a:solidFill>
                          <a:effectLst/>
                          <a:latin typeface="Arial" panose="020B0604020202020204" pitchFamily="34" charset="0"/>
                        </a:rPr>
                        <a:t>401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1" i="0" u="none" strike="noStrike" dirty="0">
                          <a:solidFill>
                            <a:srgbClr val="000000"/>
                          </a:solidFill>
                          <a:effectLst/>
                          <a:latin typeface="Arial" panose="020B0604020202020204" pitchFamily="34" charset="0"/>
                        </a:rPr>
                        <a:t>1</a:t>
                      </a:r>
                      <a:r>
                        <a:rPr lang="en-US" sz="1400" b="1" i="0" u="none" strike="noStrike" dirty="0">
                          <a:solidFill>
                            <a:srgbClr val="000000"/>
                          </a:solidFill>
                          <a:effectLst/>
                          <a:latin typeface="Arial" panose="020B0604020202020204" pitchFamily="34" charset="0"/>
                        </a:rPr>
                        <a:t>,</a:t>
                      </a:r>
                      <a:r>
                        <a:rPr lang="he-IL" sz="1400" b="1" i="0" u="none" strike="noStrike" dirty="0">
                          <a:solidFill>
                            <a:srgbClr val="000000"/>
                          </a:solidFill>
                          <a:effectLst/>
                          <a:latin typeface="Arial" panose="020B0604020202020204" pitchFamily="34" charset="0"/>
                        </a:rPr>
                        <a:t>163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400" b="1" i="0" u="none" strike="noStrike" dirty="0">
                          <a:solidFill>
                            <a:srgbClr val="000000"/>
                          </a:solidFill>
                          <a:effectLst/>
                          <a:highlight>
                            <a:srgbClr val="FFFF00"/>
                          </a:highlight>
                          <a:latin typeface="Arial" panose="020B0604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100" b="0" i="0" u="none" strike="noStrike" dirty="0">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7971865"/>
                  </a:ext>
                </a:extLst>
              </a:tr>
            </a:tbl>
          </a:graphicData>
        </a:graphic>
      </p:graphicFrame>
      <p:sp>
        <p:nvSpPr>
          <p:cNvPr id="2" name="תיבת טקסט 1">
            <a:extLst>
              <a:ext uri="{FF2B5EF4-FFF2-40B4-BE49-F238E27FC236}">
                <a16:creationId xmlns:a16="http://schemas.microsoft.com/office/drawing/2014/main" id="{762A31EF-D9C2-B46E-CACB-6AE2B796B484}"/>
              </a:ext>
            </a:extLst>
          </p:cNvPr>
          <p:cNvSpPr txBox="1"/>
          <p:nvPr/>
        </p:nvSpPr>
        <p:spPr>
          <a:xfrm>
            <a:off x="850582" y="5132048"/>
            <a:ext cx="5550218" cy="1200329"/>
          </a:xfrm>
          <a:prstGeom prst="rect">
            <a:avLst/>
          </a:prstGeom>
          <a:noFill/>
        </p:spPr>
        <p:txBody>
          <a:bodyPr wrap="square" rtlCol="1">
            <a:spAutoFit/>
          </a:bodyPr>
          <a:lstStyle/>
          <a:p>
            <a:pPr marL="285750" indent="-285750">
              <a:buFontTx/>
              <a:buChar char="-"/>
            </a:pPr>
            <a:r>
              <a:rPr lang="en-US" sz="2400" dirty="0"/>
              <a:t>17 Deg is the biggest group</a:t>
            </a:r>
          </a:p>
          <a:p>
            <a:pPr marL="285750" indent="-285750">
              <a:buFontTx/>
              <a:buChar char="-"/>
            </a:pPr>
            <a:r>
              <a:rPr lang="en-US" sz="2400" dirty="0"/>
              <a:t>Some classes have less images (270/200)</a:t>
            </a:r>
          </a:p>
          <a:p>
            <a:pPr marL="285750" indent="-285750">
              <a:buFontTx/>
              <a:buChar char="-"/>
            </a:pPr>
            <a:r>
              <a:rPr lang="en-US" sz="2400" dirty="0"/>
              <a:t>Only 3/4 different classes in 30/45 Deg</a:t>
            </a:r>
            <a:endParaRPr lang="he-IL" sz="2400" dirty="0"/>
          </a:p>
        </p:txBody>
      </p:sp>
      <p:sp>
        <p:nvSpPr>
          <p:cNvPr id="3" name="תיבת טקסט 2">
            <a:extLst>
              <a:ext uri="{FF2B5EF4-FFF2-40B4-BE49-F238E27FC236}">
                <a16:creationId xmlns:a16="http://schemas.microsoft.com/office/drawing/2014/main" id="{70F54DDD-3223-F6A6-6C8C-4BBE56E6DA4A}"/>
              </a:ext>
            </a:extLst>
          </p:cNvPr>
          <p:cNvSpPr txBox="1"/>
          <p:nvPr/>
        </p:nvSpPr>
        <p:spPr>
          <a:xfrm>
            <a:off x="990600" y="6387068"/>
            <a:ext cx="3384645" cy="369332"/>
          </a:xfrm>
          <a:prstGeom prst="rect">
            <a:avLst/>
          </a:prstGeom>
          <a:noFill/>
        </p:spPr>
        <p:txBody>
          <a:bodyPr wrap="none" rtlCol="1">
            <a:spAutoFit/>
          </a:bodyPr>
          <a:lstStyle/>
          <a:p>
            <a:r>
              <a:rPr lang="en-US" dirty="0"/>
              <a:t>*Total images without </a:t>
            </a:r>
            <a:r>
              <a:rPr lang="he-IL" dirty="0"/>
              <a:t>'</a:t>
            </a:r>
            <a:r>
              <a:rPr lang="en-US" dirty="0"/>
              <a:t>SLICY</a:t>
            </a:r>
            <a:r>
              <a:rPr lang="he-IL" dirty="0"/>
              <a:t>'</a:t>
            </a:r>
            <a:r>
              <a:rPr lang="en-US" dirty="0"/>
              <a:t> class</a:t>
            </a:r>
            <a:endParaRPr lang="he-IL" dirty="0"/>
          </a:p>
        </p:txBody>
      </p:sp>
    </p:spTree>
    <p:extLst>
      <p:ext uri="{BB962C8B-B14F-4D97-AF65-F5344CB8AC3E}">
        <p14:creationId xmlns:p14="http://schemas.microsoft.com/office/powerpoint/2010/main" val="2221969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a:xfrm>
            <a:off x="8737600" y="6391275"/>
            <a:ext cx="2844800" cy="365125"/>
          </a:xfrm>
        </p:spPr>
        <p:txBody>
          <a:bodyPr/>
          <a:lstStyle/>
          <a:p>
            <a:fld id="{B01D9778-10B4-40FB-B4E4-44FA89A86639}" type="slidenum">
              <a:rPr lang="en-US" smtClean="0"/>
              <a:pPr/>
              <a:t>14</a:t>
            </a:fld>
            <a:endParaRPr lang="en-US"/>
          </a:p>
        </p:txBody>
      </p:sp>
      <p:sp>
        <p:nvSpPr>
          <p:cNvPr id="8" name="Title 1">
            <a:extLst>
              <a:ext uri="{FF2B5EF4-FFF2-40B4-BE49-F238E27FC236}">
                <a16:creationId xmlns:a16="http://schemas.microsoft.com/office/drawing/2014/main" id="{96360C64-38E0-1837-6CE2-BB272675FBCC}"/>
              </a:ext>
            </a:extLst>
          </p:cNvPr>
          <p:cNvSpPr txBox="1">
            <a:spLocks/>
          </p:cNvSpPr>
          <p:nvPr/>
        </p:nvSpPr>
        <p:spPr>
          <a:xfrm>
            <a:off x="609600" y="76200"/>
            <a:ext cx="109728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rgbClr val="002060"/>
                </a:solidFill>
                <a:latin typeface="+mn-lt"/>
                <a:ea typeface="+mn-ea"/>
                <a:cs typeface="+mn-cs"/>
              </a:rPr>
              <a:t>MSTAR Dataset</a:t>
            </a:r>
          </a:p>
        </p:txBody>
      </p:sp>
      <p:sp>
        <p:nvSpPr>
          <p:cNvPr id="2" name="תיבת טקסט 1">
            <a:extLst>
              <a:ext uri="{FF2B5EF4-FFF2-40B4-BE49-F238E27FC236}">
                <a16:creationId xmlns:a16="http://schemas.microsoft.com/office/drawing/2014/main" id="{762A31EF-D9C2-B46E-CACB-6AE2B796B484}"/>
              </a:ext>
            </a:extLst>
          </p:cNvPr>
          <p:cNvSpPr txBox="1"/>
          <p:nvPr/>
        </p:nvSpPr>
        <p:spPr>
          <a:xfrm>
            <a:off x="614680" y="1371600"/>
            <a:ext cx="10515600" cy="4647426"/>
          </a:xfrm>
          <a:prstGeom prst="rect">
            <a:avLst/>
          </a:prstGeom>
          <a:noFill/>
        </p:spPr>
        <p:txBody>
          <a:bodyPr wrap="square" rtlCol="1">
            <a:spAutoFit/>
          </a:bodyPr>
          <a:lstStyle/>
          <a:p>
            <a:r>
              <a:rPr lang="en-US" sz="2800" dirty="0">
                <a:solidFill>
                  <a:srgbClr val="002060"/>
                </a:solidFill>
              </a:rPr>
              <a:t>SAR image classification is very complex duo to several reasons:</a:t>
            </a:r>
          </a:p>
          <a:p>
            <a:endParaRPr lang="en-US" sz="2400" dirty="0">
              <a:solidFill>
                <a:srgbClr val="002060"/>
              </a:solidFill>
            </a:endParaRPr>
          </a:p>
          <a:p>
            <a:pPr marL="457200" indent="-457200">
              <a:buAutoNum type="arabicParenR"/>
            </a:pPr>
            <a:r>
              <a:rPr lang="en-US" sz="2800" dirty="0">
                <a:solidFill>
                  <a:srgbClr val="002060"/>
                </a:solidFill>
              </a:rPr>
              <a:t>Small Dataset, Very expensive to generate new images.</a:t>
            </a:r>
          </a:p>
          <a:p>
            <a:pPr marL="457200" indent="-457200">
              <a:buAutoNum type="arabicParenR"/>
            </a:pPr>
            <a:r>
              <a:rPr lang="en-US" sz="2800" dirty="0">
                <a:solidFill>
                  <a:srgbClr val="002060"/>
                </a:solidFill>
              </a:rPr>
              <a:t>Class imbalance.</a:t>
            </a:r>
          </a:p>
          <a:p>
            <a:pPr marL="457200" indent="-457200">
              <a:buAutoNum type="arabicParenR"/>
            </a:pPr>
            <a:r>
              <a:rPr lang="en-US" sz="2800" dirty="0">
                <a:solidFill>
                  <a:srgbClr val="002060"/>
                </a:solidFill>
              </a:rPr>
              <a:t>Very subtle differences between some of the classes – makes it extremely difficult for humans to distinguish.</a:t>
            </a:r>
          </a:p>
          <a:p>
            <a:pPr marL="457200" indent="-457200">
              <a:buAutoNum type="arabicParenR"/>
            </a:pPr>
            <a:r>
              <a:rPr lang="en-US" sz="2800" dirty="0">
                <a:solidFill>
                  <a:srgbClr val="002060"/>
                </a:solidFill>
              </a:rPr>
              <a:t>High variability in the target appearance.</a:t>
            </a:r>
          </a:p>
          <a:p>
            <a:pPr marL="457200" indent="-457200">
              <a:buAutoNum type="arabicParenR"/>
            </a:pPr>
            <a:r>
              <a:rPr lang="en-US" sz="2800" dirty="0">
                <a:solidFill>
                  <a:srgbClr val="002060"/>
                </a:solidFill>
              </a:rPr>
              <a:t>Images suffer from Speckle noise, multiplicative noise, hard to model and to denoise.</a:t>
            </a:r>
          </a:p>
          <a:p>
            <a:pPr marL="457200" indent="-457200">
              <a:buAutoNum type="arabicParenR"/>
            </a:pPr>
            <a:endParaRPr lang="en-US" sz="2400" dirty="0"/>
          </a:p>
          <a:p>
            <a:pPr marL="457200" indent="-457200">
              <a:buAutoNum type="arabicParenR"/>
            </a:pPr>
            <a:endParaRPr lang="he-IL" sz="2400" dirty="0"/>
          </a:p>
        </p:txBody>
      </p:sp>
    </p:spTree>
    <p:extLst>
      <p:ext uri="{BB962C8B-B14F-4D97-AF65-F5344CB8AC3E}">
        <p14:creationId xmlns:p14="http://schemas.microsoft.com/office/powerpoint/2010/main" val="3014836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a:xfrm>
            <a:off x="8737600" y="6391275"/>
            <a:ext cx="2844800" cy="365125"/>
          </a:xfrm>
        </p:spPr>
        <p:txBody>
          <a:bodyPr/>
          <a:lstStyle/>
          <a:p>
            <a:fld id="{B01D9778-10B4-40FB-B4E4-44FA89A86639}" type="slidenum">
              <a:rPr lang="en-US" smtClean="0"/>
              <a:pPr/>
              <a:t>15</a:t>
            </a:fld>
            <a:endParaRPr lang="en-US"/>
          </a:p>
        </p:txBody>
      </p:sp>
      <p:sp>
        <p:nvSpPr>
          <p:cNvPr id="8" name="Title 1">
            <a:extLst>
              <a:ext uri="{FF2B5EF4-FFF2-40B4-BE49-F238E27FC236}">
                <a16:creationId xmlns:a16="http://schemas.microsoft.com/office/drawing/2014/main" id="{96360C64-38E0-1837-6CE2-BB272675FBCC}"/>
              </a:ext>
            </a:extLst>
          </p:cNvPr>
          <p:cNvSpPr txBox="1">
            <a:spLocks/>
          </p:cNvSpPr>
          <p:nvPr/>
        </p:nvSpPr>
        <p:spPr>
          <a:xfrm>
            <a:off x="609600" y="76200"/>
            <a:ext cx="109728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Data Visualization</a:t>
            </a:r>
          </a:p>
        </p:txBody>
      </p:sp>
      <p:sp>
        <p:nvSpPr>
          <p:cNvPr id="2" name="תיבת טקסט 1">
            <a:extLst>
              <a:ext uri="{FF2B5EF4-FFF2-40B4-BE49-F238E27FC236}">
                <a16:creationId xmlns:a16="http://schemas.microsoft.com/office/drawing/2014/main" id="{762A31EF-D9C2-B46E-CACB-6AE2B796B484}"/>
              </a:ext>
            </a:extLst>
          </p:cNvPr>
          <p:cNvSpPr txBox="1"/>
          <p:nvPr/>
        </p:nvSpPr>
        <p:spPr>
          <a:xfrm>
            <a:off x="95486" y="1095660"/>
            <a:ext cx="9448800" cy="461665"/>
          </a:xfrm>
          <a:prstGeom prst="rect">
            <a:avLst/>
          </a:prstGeom>
          <a:noFill/>
        </p:spPr>
        <p:txBody>
          <a:bodyPr wrap="square" rtlCol="1">
            <a:spAutoFit/>
          </a:bodyPr>
          <a:lstStyle/>
          <a:p>
            <a:pPr marL="285750" indent="-285750">
              <a:buFontTx/>
              <a:buChar char="-"/>
            </a:pPr>
            <a:r>
              <a:rPr lang="en-US" sz="2400" dirty="0"/>
              <a:t>MSTAR Dataset is a very complex dataset</a:t>
            </a:r>
          </a:p>
        </p:txBody>
      </p:sp>
      <p:pic>
        <p:nvPicPr>
          <p:cNvPr id="4" name="תמונה 3">
            <a:extLst>
              <a:ext uri="{FF2B5EF4-FFF2-40B4-BE49-F238E27FC236}">
                <a16:creationId xmlns:a16="http://schemas.microsoft.com/office/drawing/2014/main" id="{99B6869C-AE0B-5600-ED54-EDF0FEFD5D18}"/>
              </a:ext>
            </a:extLst>
          </p:cNvPr>
          <p:cNvPicPr>
            <a:picLocks noChangeAspect="1"/>
          </p:cNvPicPr>
          <p:nvPr/>
        </p:nvPicPr>
        <p:blipFill>
          <a:blip r:embed="rId3"/>
          <a:stretch>
            <a:fillRect/>
          </a:stretch>
        </p:blipFill>
        <p:spPr>
          <a:xfrm>
            <a:off x="0" y="1821355"/>
            <a:ext cx="5958442" cy="4752482"/>
          </a:xfrm>
          <a:prstGeom prst="rect">
            <a:avLst/>
          </a:prstGeom>
        </p:spPr>
      </p:pic>
      <p:sp>
        <p:nvSpPr>
          <p:cNvPr id="6" name="תיבת טקסט 5">
            <a:extLst>
              <a:ext uri="{FF2B5EF4-FFF2-40B4-BE49-F238E27FC236}">
                <a16:creationId xmlns:a16="http://schemas.microsoft.com/office/drawing/2014/main" id="{5A0B5F5B-352B-AAD8-83CB-02B4EAE93062}"/>
              </a:ext>
            </a:extLst>
          </p:cNvPr>
          <p:cNvSpPr txBox="1"/>
          <p:nvPr/>
        </p:nvSpPr>
        <p:spPr>
          <a:xfrm>
            <a:off x="1600200" y="1710786"/>
            <a:ext cx="2417906" cy="369332"/>
          </a:xfrm>
          <a:prstGeom prst="rect">
            <a:avLst/>
          </a:prstGeom>
          <a:noFill/>
        </p:spPr>
        <p:txBody>
          <a:bodyPr wrap="none" rtlCol="1">
            <a:spAutoFit/>
          </a:bodyPr>
          <a:lstStyle/>
          <a:p>
            <a:r>
              <a:rPr lang="en-US" dirty="0"/>
              <a:t>t-SNE on MNIST dataset</a:t>
            </a:r>
            <a:endParaRPr lang="he-IL" dirty="0"/>
          </a:p>
        </p:txBody>
      </p:sp>
      <p:sp>
        <p:nvSpPr>
          <p:cNvPr id="7" name="תיבת טקסט 6">
            <a:extLst>
              <a:ext uri="{FF2B5EF4-FFF2-40B4-BE49-F238E27FC236}">
                <a16:creationId xmlns:a16="http://schemas.microsoft.com/office/drawing/2014/main" id="{F5AD314C-BB41-B50F-966E-04E8655E39A2}"/>
              </a:ext>
            </a:extLst>
          </p:cNvPr>
          <p:cNvSpPr txBox="1"/>
          <p:nvPr/>
        </p:nvSpPr>
        <p:spPr>
          <a:xfrm>
            <a:off x="49766" y="6468535"/>
            <a:ext cx="7944483" cy="276999"/>
          </a:xfrm>
          <a:prstGeom prst="rect">
            <a:avLst/>
          </a:prstGeom>
          <a:noFill/>
        </p:spPr>
        <p:txBody>
          <a:bodyPr wrap="none" rtlCol="1">
            <a:spAutoFit/>
          </a:bodyPr>
          <a:lstStyle/>
          <a:p>
            <a:r>
              <a:rPr lang="en-US" sz="1200" b="0" i="0" dirty="0">
                <a:solidFill>
                  <a:srgbClr val="0D0D0D"/>
                </a:solidFill>
                <a:effectLst/>
                <a:highlight>
                  <a:srgbClr val="FFFFFF"/>
                </a:highlight>
                <a:latin typeface="ui-sans-serif"/>
              </a:rPr>
              <a:t>Van der </a:t>
            </a:r>
            <a:r>
              <a:rPr lang="en-US" sz="1200" b="0" i="0" dirty="0" err="1">
                <a:solidFill>
                  <a:srgbClr val="0D0D0D"/>
                </a:solidFill>
                <a:effectLst/>
                <a:highlight>
                  <a:srgbClr val="FFFFFF"/>
                </a:highlight>
                <a:latin typeface="ui-sans-serif"/>
              </a:rPr>
              <a:t>Maaten</a:t>
            </a:r>
            <a:r>
              <a:rPr lang="en-US" sz="1200" b="0" i="0" dirty="0">
                <a:solidFill>
                  <a:srgbClr val="0D0D0D"/>
                </a:solidFill>
                <a:effectLst/>
                <a:highlight>
                  <a:srgbClr val="FFFFFF"/>
                </a:highlight>
                <a:latin typeface="ui-sans-serif"/>
              </a:rPr>
              <a:t>, L., &amp; Hinton, G. (2008). "Visualizing Data using t-SNE." Journal of Machine Learning Research, 9, 2579-2605.</a:t>
            </a:r>
            <a:endParaRPr lang="he-IL" sz="1200" dirty="0"/>
          </a:p>
        </p:txBody>
      </p:sp>
      <p:pic>
        <p:nvPicPr>
          <p:cNvPr id="12" name="תמונה 11">
            <a:extLst>
              <a:ext uri="{FF2B5EF4-FFF2-40B4-BE49-F238E27FC236}">
                <a16:creationId xmlns:a16="http://schemas.microsoft.com/office/drawing/2014/main" id="{1A0F9838-986B-82DC-204D-D895268AEA46}"/>
              </a:ext>
            </a:extLst>
          </p:cNvPr>
          <p:cNvPicPr>
            <a:picLocks noChangeAspect="1"/>
          </p:cNvPicPr>
          <p:nvPr/>
        </p:nvPicPr>
        <p:blipFill>
          <a:blip r:embed="rId4"/>
          <a:stretch>
            <a:fillRect/>
          </a:stretch>
        </p:blipFill>
        <p:spPr>
          <a:xfrm>
            <a:off x="6096000" y="1981395"/>
            <a:ext cx="5760951" cy="4273953"/>
          </a:xfrm>
          <a:prstGeom prst="rect">
            <a:avLst/>
          </a:prstGeom>
        </p:spPr>
      </p:pic>
      <p:sp>
        <p:nvSpPr>
          <p:cNvPr id="13" name="תיבת טקסט 12">
            <a:extLst>
              <a:ext uri="{FF2B5EF4-FFF2-40B4-BE49-F238E27FC236}">
                <a16:creationId xmlns:a16="http://schemas.microsoft.com/office/drawing/2014/main" id="{188654E8-256F-515B-0383-B9FE86C86E18}"/>
              </a:ext>
            </a:extLst>
          </p:cNvPr>
          <p:cNvSpPr txBox="1"/>
          <p:nvPr/>
        </p:nvSpPr>
        <p:spPr>
          <a:xfrm>
            <a:off x="7500222" y="1710786"/>
            <a:ext cx="3461076" cy="369332"/>
          </a:xfrm>
          <a:prstGeom prst="rect">
            <a:avLst/>
          </a:prstGeom>
          <a:noFill/>
        </p:spPr>
        <p:txBody>
          <a:bodyPr wrap="none" rtlCol="1">
            <a:spAutoFit/>
          </a:bodyPr>
          <a:lstStyle/>
          <a:p>
            <a:r>
              <a:rPr lang="en-US" dirty="0"/>
              <a:t>t-SNE on MSTAR dataset – 11 Class</a:t>
            </a:r>
            <a:endParaRPr lang="he-IL" dirty="0"/>
          </a:p>
        </p:txBody>
      </p:sp>
      <p:sp>
        <p:nvSpPr>
          <p:cNvPr id="3" name="חץ: ימינה 2">
            <a:extLst>
              <a:ext uri="{FF2B5EF4-FFF2-40B4-BE49-F238E27FC236}">
                <a16:creationId xmlns:a16="http://schemas.microsoft.com/office/drawing/2014/main" id="{762FD99A-8AF7-98C0-8DF1-05AB64A8516B}"/>
              </a:ext>
            </a:extLst>
          </p:cNvPr>
          <p:cNvSpPr/>
          <p:nvPr/>
        </p:nvSpPr>
        <p:spPr>
          <a:xfrm rot="3666180">
            <a:off x="6008793" y="2718878"/>
            <a:ext cx="838200" cy="2145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תיבת טקסט 8">
            <a:extLst>
              <a:ext uri="{FF2B5EF4-FFF2-40B4-BE49-F238E27FC236}">
                <a16:creationId xmlns:a16="http://schemas.microsoft.com/office/drawing/2014/main" id="{735F456F-2559-057B-A695-C322188F82B6}"/>
              </a:ext>
            </a:extLst>
          </p:cNvPr>
          <p:cNvSpPr txBox="1"/>
          <p:nvPr/>
        </p:nvSpPr>
        <p:spPr>
          <a:xfrm>
            <a:off x="5674753" y="2116146"/>
            <a:ext cx="1390124" cy="369332"/>
          </a:xfrm>
          <a:prstGeom prst="rect">
            <a:avLst/>
          </a:prstGeom>
          <a:noFill/>
        </p:spPr>
        <p:txBody>
          <a:bodyPr wrap="none" rtlCol="1">
            <a:spAutoFit/>
          </a:bodyPr>
          <a:lstStyle/>
          <a:p>
            <a:r>
              <a:rPr lang="en-US" dirty="0"/>
              <a:t>“SLICY” Class</a:t>
            </a:r>
            <a:endParaRPr lang="he-IL" dirty="0"/>
          </a:p>
        </p:txBody>
      </p:sp>
    </p:spTree>
    <p:extLst>
      <p:ext uri="{BB962C8B-B14F-4D97-AF65-F5344CB8AC3E}">
        <p14:creationId xmlns:p14="http://schemas.microsoft.com/office/powerpoint/2010/main" val="35745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3" grpId="0"/>
      <p:bldP spid="3"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a:xfrm>
            <a:off x="8737600" y="6391275"/>
            <a:ext cx="2844800" cy="365125"/>
          </a:xfrm>
        </p:spPr>
        <p:txBody>
          <a:bodyPr/>
          <a:lstStyle/>
          <a:p>
            <a:fld id="{B01D9778-10B4-40FB-B4E4-44FA89A86639}" type="slidenum">
              <a:rPr lang="en-US" smtClean="0"/>
              <a:pPr/>
              <a:t>16</a:t>
            </a:fld>
            <a:endParaRPr lang="en-US"/>
          </a:p>
        </p:txBody>
      </p:sp>
      <p:sp>
        <p:nvSpPr>
          <p:cNvPr id="8" name="Title 1">
            <a:extLst>
              <a:ext uri="{FF2B5EF4-FFF2-40B4-BE49-F238E27FC236}">
                <a16:creationId xmlns:a16="http://schemas.microsoft.com/office/drawing/2014/main" id="{96360C64-38E0-1837-6CE2-BB272675FBCC}"/>
              </a:ext>
            </a:extLst>
          </p:cNvPr>
          <p:cNvSpPr txBox="1">
            <a:spLocks/>
          </p:cNvSpPr>
          <p:nvPr/>
        </p:nvSpPr>
        <p:spPr>
          <a:xfrm>
            <a:off x="609600" y="76200"/>
            <a:ext cx="109728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Data Visualization – 17</a:t>
            </a:r>
            <a:r>
              <a:rPr lang="he-IL" dirty="0"/>
              <a:t> °</a:t>
            </a:r>
            <a:r>
              <a:rPr lang="en-US" dirty="0"/>
              <a:t> vs 15</a:t>
            </a:r>
            <a:r>
              <a:rPr lang="he-IL" dirty="0"/>
              <a:t> °</a:t>
            </a:r>
            <a:endParaRPr lang="en-US" dirty="0"/>
          </a:p>
        </p:txBody>
      </p:sp>
      <p:pic>
        <p:nvPicPr>
          <p:cNvPr id="11" name="תמונה 10">
            <a:extLst>
              <a:ext uri="{FF2B5EF4-FFF2-40B4-BE49-F238E27FC236}">
                <a16:creationId xmlns:a16="http://schemas.microsoft.com/office/drawing/2014/main" id="{1A0C4F15-03A2-2C1B-DE69-CE9763AB319C}"/>
              </a:ext>
            </a:extLst>
          </p:cNvPr>
          <p:cNvPicPr>
            <a:picLocks noChangeAspect="1"/>
          </p:cNvPicPr>
          <p:nvPr/>
        </p:nvPicPr>
        <p:blipFill>
          <a:blip r:embed="rId3"/>
          <a:stretch>
            <a:fillRect/>
          </a:stretch>
        </p:blipFill>
        <p:spPr>
          <a:xfrm>
            <a:off x="1447800" y="990600"/>
            <a:ext cx="8589283" cy="5671694"/>
          </a:xfrm>
          <a:prstGeom prst="rect">
            <a:avLst/>
          </a:prstGeom>
        </p:spPr>
      </p:pic>
      <p:sp>
        <p:nvSpPr>
          <p:cNvPr id="2" name="חץ: ימינה 1">
            <a:extLst>
              <a:ext uri="{FF2B5EF4-FFF2-40B4-BE49-F238E27FC236}">
                <a16:creationId xmlns:a16="http://schemas.microsoft.com/office/drawing/2014/main" id="{6367A9E5-6140-145C-A195-A87E866F8A3A}"/>
              </a:ext>
            </a:extLst>
          </p:cNvPr>
          <p:cNvSpPr/>
          <p:nvPr/>
        </p:nvSpPr>
        <p:spPr>
          <a:xfrm rot="3666180">
            <a:off x="1439359" y="2714785"/>
            <a:ext cx="838200" cy="2145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תיבת טקסט 2">
            <a:extLst>
              <a:ext uri="{FF2B5EF4-FFF2-40B4-BE49-F238E27FC236}">
                <a16:creationId xmlns:a16="http://schemas.microsoft.com/office/drawing/2014/main" id="{656F0B8E-7F58-7D6B-FB9D-6AFC17093AF4}"/>
              </a:ext>
            </a:extLst>
          </p:cNvPr>
          <p:cNvSpPr txBox="1"/>
          <p:nvPr/>
        </p:nvSpPr>
        <p:spPr>
          <a:xfrm>
            <a:off x="1105319" y="2112053"/>
            <a:ext cx="1390124" cy="369332"/>
          </a:xfrm>
          <a:prstGeom prst="rect">
            <a:avLst/>
          </a:prstGeom>
          <a:noFill/>
        </p:spPr>
        <p:txBody>
          <a:bodyPr wrap="none" rtlCol="1">
            <a:spAutoFit/>
          </a:bodyPr>
          <a:lstStyle/>
          <a:p>
            <a:r>
              <a:rPr lang="en-US" dirty="0"/>
              <a:t>“SLICY” Class</a:t>
            </a:r>
            <a:endParaRPr lang="he-IL" dirty="0"/>
          </a:p>
        </p:txBody>
      </p:sp>
    </p:spTree>
    <p:extLst>
      <p:ext uri="{BB962C8B-B14F-4D97-AF65-F5344CB8AC3E}">
        <p14:creationId xmlns:p14="http://schemas.microsoft.com/office/powerpoint/2010/main" val="304511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a:xfrm>
            <a:off x="8737600" y="6391275"/>
            <a:ext cx="2844800" cy="365125"/>
          </a:xfrm>
        </p:spPr>
        <p:txBody>
          <a:bodyPr/>
          <a:lstStyle/>
          <a:p>
            <a:fld id="{B01D9778-10B4-40FB-B4E4-44FA89A86639}" type="slidenum">
              <a:rPr lang="en-US" smtClean="0"/>
              <a:pPr/>
              <a:t>17</a:t>
            </a:fld>
            <a:endParaRPr lang="en-US"/>
          </a:p>
        </p:txBody>
      </p:sp>
      <p:sp>
        <p:nvSpPr>
          <p:cNvPr id="8" name="Title 1">
            <a:extLst>
              <a:ext uri="{FF2B5EF4-FFF2-40B4-BE49-F238E27FC236}">
                <a16:creationId xmlns:a16="http://schemas.microsoft.com/office/drawing/2014/main" id="{96360C64-38E0-1837-6CE2-BB272675FBCC}"/>
              </a:ext>
            </a:extLst>
          </p:cNvPr>
          <p:cNvSpPr txBox="1">
            <a:spLocks/>
          </p:cNvSpPr>
          <p:nvPr/>
        </p:nvSpPr>
        <p:spPr>
          <a:xfrm>
            <a:off x="685800" y="101600"/>
            <a:ext cx="109728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Data Visualization – 17</a:t>
            </a:r>
            <a:r>
              <a:rPr lang="he-IL" dirty="0"/>
              <a:t> °</a:t>
            </a:r>
            <a:r>
              <a:rPr lang="en-US" dirty="0"/>
              <a:t> vs 15</a:t>
            </a:r>
            <a:r>
              <a:rPr lang="he-IL" dirty="0"/>
              <a:t>  °</a:t>
            </a:r>
            <a:r>
              <a:rPr lang="en-US" dirty="0"/>
              <a:t> - 2S1 class</a:t>
            </a:r>
          </a:p>
        </p:txBody>
      </p:sp>
      <p:pic>
        <p:nvPicPr>
          <p:cNvPr id="12" name="תמונה 11" descr="תמונה שמכילה מפה, צילום מסך, תרשים, טקסט&#10;&#10;התיאור נוצר באופן אוטומטי">
            <a:extLst>
              <a:ext uri="{FF2B5EF4-FFF2-40B4-BE49-F238E27FC236}">
                <a16:creationId xmlns:a16="http://schemas.microsoft.com/office/drawing/2014/main" id="{18F1552F-984F-D13E-6138-3FE86F62C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183640"/>
            <a:ext cx="8496300" cy="5664200"/>
          </a:xfrm>
          <a:prstGeom prst="rect">
            <a:avLst/>
          </a:prstGeom>
        </p:spPr>
      </p:pic>
    </p:spTree>
    <p:extLst>
      <p:ext uri="{BB962C8B-B14F-4D97-AF65-F5344CB8AC3E}">
        <p14:creationId xmlns:p14="http://schemas.microsoft.com/office/powerpoint/2010/main" val="4160691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a:xfrm>
            <a:off x="8737600" y="6391275"/>
            <a:ext cx="2844800" cy="365125"/>
          </a:xfrm>
        </p:spPr>
        <p:txBody>
          <a:bodyPr/>
          <a:lstStyle/>
          <a:p>
            <a:fld id="{B01D9778-10B4-40FB-B4E4-44FA89A86639}" type="slidenum">
              <a:rPr lang="en-US" smtClean="0"/>
              <a:pPr/>
              <a:t>18</a:t>
            </a:fld>
            <a:endParaRPr lang="en-US"/>
          </a:p>
        </p:txBody>
      </p:sp>
      <p:sp>
        <p:nvSpPr>
          <p:cNvPr id="8" name="Title 1">
            <a:extLst>
              <a:ext uri="{FF2B5EF4-FFF2-40B4-BE49-F238E27FC236}">
                <a16:creationId xmlns:a16="http://schemas.microsoft.com/office/drawing/2014/main" id="{96360C64-38E0-1837-6CE2-BB272675FBCC}"/>
              </a:ext>
            </a:extLst>
          </p:cNvPr>
          <p:cNvSpPr txBox="1">
            <a:spLocks/>
          </p:cNvSpPr>
          <p:nvPr/>
        </p:nvSpPr>
        <p:spPr>
          <a:xfrm>
            <a:off x="609600" y="76200"/>
            <a:ext cx="109728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Data Visualization – 17</a:t>
            </a:r>
            <a:r>
              <a:rPr lang="he-IL" dirty="0"/>
              <a:t> °</a:t>
            </a:r>
            <a:r>
              <a:rPr lang="en-US" dirty="0"/>
              <a:t> vs 30</a:t>
            </a:r>
            <a:r>
              <a:rPr lang="he-IL" dirty="0"/>
              <a:t> °</a:t>
            </a:r>
            <a:endParaRPr lang="en-US" dirty="0"/>
          </a:p>
        </p:txBody>
      </p:sp>
      <p:pic>
        <p:nvPicPr>
          <p:cNvPr id="6" name="תמונה 5">
            <a:extLst>
              <a:ext uri="{FF2B5EF4-FFF2-40B4-BE49-F238E27FC236}">
                <a16:creationId xmlns:a16="http://schemas.microsoft.com/office/drawing/2014/main" id="{1564F66E-96D4-37A8-9698-17BAC349D6E5}"/>
              </a:ext>
            </a:extLst>
          </p:cNvPr>
          <p:cNvPicPr>
            <a:picLocks noChangeAspect="1"/>
          </p:cNvPicPr>
          <p:nvPr/>
        </p:nvPicPr>
        <p:blipFill>
          <a:blip r:embed="rId3"/>
          <a:stretch>
            <a:fillRect/>
          </a:stretch>
        </p:blipFill>
        <p:spPr>
          <a:xfrm>
            <a:off x="952500" y="1233443"/>
            <a:ext cx="10287000" cy="5430701"/>
          </a:xfrm>
          <a:prstGeom prst="rect">
            <a:avLst/>
          </a:prstGeom>
        </p:spPr>
      </p:pic>
    </p:spTree>
    <p:extLst>
      <p:ext uri="{BB962C8B-B14F-4D97-AF65-F5344CB8AC3E}">
        <p14:creationId xmlns:p14="http://schemas.microsoft.com/office/powerpoint/2010/main" val="1395739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a:xfrm>
            <a:off x="8737600" y="6391275"/>
            <a:ext cx="2844800" cy="365125"/>
          </a:xfrm>
        </p:spPr>
        <p:txBody>
          <a:bodyPr/>
          <a:lstStyle/>
          <a:p>
            <a:fld id="{B01D9778-10B4-40FB-B4E4-44FA89A86639}" type="slidenum">
              <a:rPr lang="en-US" smtClean="0"/>
              <a:pPr/>
              <a:t>19</a:t>
            </a:fld>
            <a:endParaRPr lang="en-US"/>
          </a:p>
        </p:txBody>
      </p:sp>
      <p:sp>
        <p:nvSpPr>
          <p:cNvPr id="8" name="Title 1">
            <a:extLst>
              <a:ext uri="{FF2B5EF4-FFF2-40B4-BE49-F238E27FC236}">
                <a16:creationId xmlns:a16="http://schemas.microsoft.com/office/drawing/2014/main" id="{96360C64-38E0-1837-6CE2-BB272675FBCC}"/>
              </a:ext>
            </a:extLst>
          </p:cNvPr>
          <p:cNvSpPr txBox="1">
            <a:spLocks/>
          </p:cNvSpPr>
          <p:nvPr/>
        </p:nvSpPr>
        <p:spPr>
          <a:xfrm>
            <a:off x="609600" y="76200"/>
            <a:ext cx="109728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Data Visualization – 17</a:t>
            </a:r>
            <a:r>
              <a:rPr lang="he-IL" dirty="0"/>
              <a:t> °</a:t>
            </a:r>
            <a:r>
              <a:rPr lang="en-US" dirty="0"/>
              <a:t> vs 30</a:t>
            </a:r>
            <a:r>
              <a:rPr lang="he-IL" dirty="0"/>
              <a:t>  °</a:t>
            </a:r>
            <a:r>
              <a:rPr lang="en-US" dirty="0"/>
              <a:t>- 2S1 class</a:t>
            </a:r>
          </a:p>
        </p:txBody>
      </p:sp>
      <p:pic>
        <p:nvPicPr>
          <p:cNvPr id="7" name="תמונה 6">
            <a:extLst>
              <a:ext uri="{FF2B5EF4-FFF2-40B4-BE49-F238E27FC236}">
                <a16:creationId xmlns:a16="http://schemas.microsoft.com/office/drawing/2014/main" id="{0F6BCE42-7F91-BD9F-7D0A-114947379068}"/>
              </a:ext>
            </a:extLst>
          </p:cNvPr>
          <p:cNvPicPr>
            <a:picLocks noChangeAspect="1"/>
          </p:cNvPicPr>
          <p:nvPr/>
        </p:nvPicPr>
        <p:blipFill>
          <a:blip r:embed="rId3"/>
          <a:stretch>
            <a:fillRect/>
          </a:stretch>
        </p:blipFill>
        <p:spPr>
          <a:xfrm>
            <a:off x="625267" y="1143000"/>
            <a:ext cx="10591800" cy="5551564"/>
          </a:xfrm>
          <a:prstGeom prst="rect">
            <a:avLst/>
          </a:prstGeom>
        </p:spPr>
      </p:pic>
    </p:spTree>
    <p:extLst>
      <p:ext uri="{BB962C8B-B14F-4D97-AF65-F5344CB8AC3E}">
        <p14:creationId xmlns:p14="http://schemas.microsoft.com/office/powerpoint/2010/main" val="3855242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88073-9625-9571-86A8-5A2833BDE7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AFABE-7A45-EF90-5BC6-70D393B32812}"/>
              </a:ext>
            </a:extLst>
          </p:cNvPr>
          <p:cNvSpPr>
            <a:spLocks noGrp="1"/>
          </p:cNvSpPr>
          <p:nvPr>
            <p:ph type="title"/>
          </p:nvPr>
        </p:nvSpPr>
        <p:spPr/>
        <p:txBody>
          <a:bodyPr/>
          <a:lstStyle/>
          <a:p>
            <a:r>
              <a:rPr lang="en-US" dirty="0">
                <a:solidFill>
                  <a:srgbClr val="002060"/>
                </a:solidFill>
              </a:rPr>
              <a:t>Outline</a:t>
            </a:r>
            <a:endParaRPr lang="he-IL" dirty="0">
              <a:solidFill>
                <a:srgbClr val="002060"/>
              </a:solidFill>
            </a:endParaRPr>
          </a:p>
        </p:txBody>
      </p:sp>
      <p:sp>
        <p:nvSpPr>
          <p:cNvPr id="3" name="Content Placeholder 2">
            <a:extLst>
              <a:ext uri="{FF2B5EF4-FFF2-40B4-BE49-F238E27FC236}">
                <a16:creationId xmlns:a16="http://schemas.microsoft.com/office/drawing/2014/main" id="{7E2BB77F-AB97-FD76-F103-82A7E0DE6F26}"/>
              </a:ext>
            </a:extLst>
          </p:cNvPr>
          <p:cNvSpPr>
            <a:spLocks noGrp="1"/>
          </p:cNvSpPr>
          <p:nvPr>
            <p:ph idx="1"/>
          </p:nvPr>
        </p:nvSpPr>
        <p:spPr/>
        <p:txBody>
          <a:bodyPr/>
          <a:lstStyle/>
          <a:p>
            <a:pPr>
              <a:lnSpc>
                <a:spcPct val="300000"/>
              </a:lnSpc>
            </a:pPr>
            <a:r>
              <a:rPr lang="en-US" dirty="0">
                <a:solidFill>
                  <a:srgbClr val="002060"/>
                </a:solidFill>
              </a:rPr>
              <a:t>Project goal, background and literature survey</a:t>
            </a:r>
          </a:p>
          <a:p>
            <a:pPr>
              <a:lnSpc>
                <a:spcPct val="300000"/>
              </a:lnSpc>
            </a:pPr>
            <a:r>
              <a:rPr lang="en-US" dirty="0">
                <a:solidFill>
                  <a:srgbClr val="002060"/>
                </a:solidFill>
              </a:rPr>
              <a:t>Chosen Solution and Results</a:t>
            </a:r>
          </a:p>
          <a:p>
            <a:pPr>
              <a:lnSpc>
                <a:spcPct val="300000"/>
              </a:lnSpc>
            </a:pPr>
            <a:r>
              <a:rPr lang="en-US" dirty="0">
                <a:solidFill>
                  <a:srgbClr val="002060"/>
                </a:solidFill>
              </a:rPr>
              <a:t>Conclusions and Future work</a:t>
            </a:r>
          </a:p>
        </p:txBody>
      </p:sp>
      <p:sp>
        <p:nvSpPr>
          <p:cNvPr id="5" name="Slide Number Placeholder 4">
            <a:extLst>
              <a:ext uri="{FF2B5EF4-FFF2-40B4-BE49-F238E27FC236}">
                <a16:creationId xmlns:a16="http://schemas.microsoft.com/office/drawing/2014/main" id="{8C0D3D15-39B8-4092-804D-EC118BFABDF7}"/>
              </a:ext>
            </a:extLst>
          </p:cNvPr>
          <p:cNvSpPr>
            <a:spLocks noGrp="1"/>
          </p:cNvSpPr>
          <p:nvPr>
            <p:ph type="sldNum" sz="quarter" idx="12"/>
          </p:nvPr>
        </p:nvSpPr>
        <p:spPr/>
        <p:txBody>
          <a:bodyPr/>
          <a:lstStyle/>
          <a:p>
            <a:fld id="{B01D9778-10B4-40FB-B4E4-44FA89A86639}" type="slidenum">
              <a:rPr lang="en-US" smtClean="0"/>
              <a:pPr/>
              <a:t>2</a:t>
            </a:fld>
            <a:endParaRPr lang="en-US"/>
          </a:p>
        </p:txBody>
      </p:sp>
    </p:spTree>
    <p:extLst>
      <p:ext uri="{BB962C8B-B14F-4D97-AF65-F5344CB8AC3E}">
        <p14:creationId xmlns:p14="http://schemas.microsoft.com/office/powerpoint/2010/main" val="3631084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a:xfrm>
            <a:off x="8737600" y="6391275"/>
            <a:ext cx="2844800" cy="365125"/>
          </a:xfrm>
        </p:spPr>
        <p:txBody>
          <a:bodyPr/>
          <a:lstStyle/>
          <a:p>
            <a:fld id="{B01D9778-10B4-40FB-B4E4-44FA89A86639}" type="slidenum">
              <a:rPr lang="en-US" smtClean="0"/>
              <a:pPr/>
              <a:t>20</a:t>
            </a:fld>
            <a:endParaRPr lang="en-US"/>
          </a:p>
        </p:txBody>
      </p:sp>
      <p:sp>
        <p:nvSpPr>
          <p:cNvPr id="8" name="Title 1">
            <a:extLst>
              <a:ext uri="{FF2B5EF4-FFF2-40B4-BE49-F238E27FC236}">
                <a16:creationId xmlns:a16="http://schemas.microsoft.com/office/drawing/2014/main" id="{96360C64-38E0-1837-6CE2-BB272675FBCC}"/>
              </a:ext>
            </a:extLst>
          </p:cNvPr>
          <p:cNvSpPr txBox="1">
            <a:spLocks/>
          </p:cNvSpPr>
          <p:nvPr/>
        </p:nvSpPr>
        <p:spPr>
          <a:xfrm>
            <a:off x="609600" y="76200"/>
            <a:ext cx="109728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Data Visualization – 17</a:t>
            </a:r>
            <a:r>
              <a:rPr lang="he-IL" dirty="0"/>
              <a:t> °</a:t>
            </a:r>
            <a:r>
              <a:rPr lang="en-US" dirty="0"/>
              <a:t> vs 45</a:t>
            </a:r>
            <a:r>
              <a:rPr lang="he-IL" dirty="0"/>
              <a:t> °</a:t>
            </a:r>
            <a:endParaRPr lang="en-US" dirty="0"/>
          </a:p>
        </p:txBody>
      </p:sp>
      <p:pic>
        <p:nvPicPr>
          <p:cNvPr id="4" name="תמונה 3">
            <a:extLst>
              <a:ext uri="{FF2B5EF4-FFF2-40B4-BE49-F238E27FC236}">
                <a16:creationId xmlns:a16="http://schemas.microsoft.com/office/drawing/2014/main" id="{5903A038-4889-19BB-2F43-9C9106032053}"/>
              </a:ext>
            </a:extLst>
          </p:cNvPr>
          <p:cNvPicPr>
            <a:picLocks noChangeAspect="1"/>
          </p:cNvPicPr>
          <p:nvPr/>
        </p:nvPicPr>
        <p:blipFill>
          <a:blip r:embed="rId3"/>
          <a:stretch>
            <a:fillRect/>
          </a:stretch>
        </p:blipFill>
        <p:spPr>
          <a:xfrm>
            <a:off x="960421" y="1142127"/>
            <a:ext cx="10271158" cy="5383193"/>
          </a:xfrm>
          <a:prstGeom prst="rect">
            <a:avLst/>
          </a:prstGeom>
        </p:spPr>
      </p:pic>
    </p:spTree>
    <p:extLst>
      <p:ext uri="{BB962C8B-B14F-4D97-AF65-F5344CB8AC3E}">
        <p14:creationId xmlns:p14="http://schemas.microsoft.com/office/powerpoint/2010/main" val="3294655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a:xfrm>
            <a:off x="8737600" y="6391275"/>
            <a:ext cx="2844800" cy="365125"/>
          </a:xfrm>
        </p:spPr>
        <p:txBody>
          <a:bodyPr/>
          <a:lstStyle/>
          <a:p>
            <a:fld id="{B01D9778-10B4-40FB-B4E4-44FA89A86639}" type="slidenum">
              <a:rPr lang="en-US" smtClean="0"/>
              <a:pPr/>
              <a:t>21</a:t>
            </a:fld>
            <a:endParaRPr lang="en-US"/>
          </a:p>
        </p:txBody>
      </p:sp>
      <p:sp>
        <p:nvSpPr>
          <p:cNvPr id="8" name="Title 1">
            <a:extLst>
              <a:ext uri="{FF2B5EF4-FFF2-40B4-BE49-F238E27FC236}">
                <a16:creationId xmlns:a16="http://schemas.microsoft.com/office/drawing/2014/main" id="{96360C64-38E0-1837-6CE2-BB272675FBCC}"/>
              </a:ext>
            </a:extLst>
          </p:cNvPr>
          <p:cNvSpPr txBox="1">
            <a:spLocks/>
          </p:cNvSpPr>
          <p:nvPr/>
        </p:nvSpPr>
        <p:spPr>
          <a:xfrm>
            <a:off x="609600" y="76200"/>
            <a:ext cx="109728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Data Visualization – 17</a:t>
            </a:r>
            <a:r>
              <a:rPr lang="he-IL" dirty="0"/>
              <a:t> °</a:t>
            </a:r>
            <a:r>
              <a:rPr lang="en-US" dirty="0"/>
              <a:t> vs 45</a:t>
            </a:r>
            <a:r>
              <a:rPr lang="he-IL" dirty="0"/>
              <a:t>  °</a:t>
            </a:r>
            <a:r>
              <a:rPr lang="en-US" dirty="0"/>
              <a:t>- 2S1 class</a:t>
            </a:r>
          </a:p>
        </p:txBody>
      </p:sp>
      <p:pic>
        <p:nvPicPr>
          <p:cNvPr id="4" name="תמונה 3">
            <a:extLst>
              <a:ext uri="{FF2B5EF4-FFF2-40B4-BE49-F238E27FC236}">
                <a16:creationId xmlns:a16="http://schemas.microsoft.com/office/drawing/2014/main" id="{224C02DD-9812-62CC-3C25-D1476550ECC2}"/>
              </a:ext>
            </a:extLst>
          </p:cNvPr>
          <p:cNvPicPr>
            <a:picLocks noChangeAspect="1"/>
          </p:cNvPicPr>
          <p:nvPr/>
        </p:nvPicPr>
        <p:blipFill>
          <a:blip r:embed="rId3"/>
          <a:stretch>
            <a:fillRect/>
          </a:stretch>
        </p:blipFill>
        <p:spPr>
          <a:xfrm>
            <a:off x="990600" y="1219200"/>
            <a:ext cx="10210800" cy="5494201"/>
          </a:xfrm>
          <a:prstGeom prst="rect">
            <a:avLst/>
          </a:prstGeom>
        </p:spPr>
      </p:pic>
    </p:spTree>
    <p:extLst>
      <p:ext uri="{BB962C8B-B14F-4D97-AF65-F5344CB8AC3E}">
        <p14:creationId xmlns:p14="http://schemas.microsoft.com/office/powerpoint/2010/main" val="4285497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3EFA88C-9A8E-CDCB-9718-E57DFE380F82}"/>
              </a:ext>
            </a:extLst>
          </p:cNvPr>
          <p:cNvSpPr>
            <a:spLocks noGrp="1"/>
          </p:cNvSpPr>
          <p:nvPr>
            <p:ph type="title"/>
          </p:nvPr>
        </p:nvSpPr>
        <p:spPr/>
        <p:txBody>
          <a:bodyPr/>
          <a:lstStyle/>
          <a:p>
            <a:r>
              <a:rPr lang="en-US" dirty="0"/>
              <a:t>SAR Image Statistics</a:t>
            </a:r>
            <a:endParaRPr lang="he-IL" dirty="0"/>
          </a:p>
        </p:txBody>
      </p:sp>
      <p:pic>
        <p:nvPicPr>
          <p:cNvPr id="6" name="מציין מיקום תוכן 5" descr="תמונה שמכילה צילום מונוכרום, שחור ולבן, מונוכרום, קרקע&#10;&#10;התיאור נוצר באופן אוטומטי">
            <a:extLst>
              <a:ext uri="{FF2B5EF4-FFF2-40B4-BE49-F238E27FC236}">
                <a16:creationId xmlns:a16="http://schemas.microsoft.com/office/drawing/2014/main" id="{BF47CC36-E196-C12F-2032-1029FB13EE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8586" y="1733550"/>
            <a:ext cx="1219200" cy="1228725"/>
          </a:xfrm>
        </p:spPr>
      </p:pic>
      <p:sp>
        <p:nvSpPr>
          <p:cNvPr id="4" name="מציין מיקום של מספר שקופית 3">
            <a:extLst>
              <a:ext uri="{FF2B5EF4-FFF2-40B4-BE49-F238E27FC236}">
                <a16:creationId xmlns:a16="http://schemas.microsoft.com/office/drawing/2014/main" id="{F5AB1624-64EF-6C04-3754-2121BC826EB5}"/>
              </a:ext>
            </a:extLst>
          </p:cNvPr>
          <p:cNvSpPr>
            <a:spLocks noGrp="1"/>
          </p:cNvSpPr>
          <p:nvPr>
            <p:ph type="sldNum" sz="quarter" idx="12"/>
          </p:nvPr>
        </p:nvSpPr>
        <p:spPr/>
        <p:txBody>
          <a:bodyPr/>
          <a:lstStyle/>
          <a:p>
            <a:fld id="{B01D9778-10B4-40FB-B4E4-44FA89A86639}" type="slidenum">
              <a:rPr lang="en-US" smtClean="0"/>
              <a:pPr/>
              <a:t>22</a:t>
            </a:fld>
            <a:endParaRPr lang="en-US"/>
          </a:p>
        </p:txBody>
      </p:sp>
      <p:pic>
        <p:nvPicPr>
          <p:cNvPr id="8" name="תמונה 7" descr="תמונה שמכילה שחור, שחור ולבן, טבע, מונוכרום&#10;&#10;התיאור נוצר באופן אוטומטי">
            <a:extLst>
              <a:ext uri="{FF2B5EF4-FFF2-40B4-BE49-F238E27FC236}">
                <a16:creationId xmlns:a16="http://schemas.microsoft.com/office/drawing/2014/main" id="{488F5C55-8113-38A9-0C89-A6A978A43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5391" y="1733550"/>
            <a:ext cx="1219200" cy="1228725"/>
          </a:xfrm>
          <a:prstGeom prst="rect">
            <a:avLst/>
          </a:prstGeom>
        </p:spPr>
      </p:pic>
      <p:sp>
        <p:nvSpPr>
          <p:cNvPr id="9" name="תיבת טקסט 8">
            <a:extLst>
              <a:ext uri="{FF2B5EF4-FFF2-40B4-BE49-F238E27FC236}">
                <a16:creationId xmlns:a16="http://schemas.microsoft.com/office/drawing/2014/main" id="{0186F83A-E10B-4127-A4E6-1D2CB2F6EFD0}"/>
              </a:ext>
            </a:extLst>
          </p:cNvPr>
          <p:cNvSpPr txBox="1"/>
          <p:nvPr/>
        </p:nvSpPr>
        <p:spPr>
          <a:xfrm>
            <a:off x="1551991" y="1296353"/>
            <a:ext cx="891591" cy="369332"/>
          </a:xfrm>
          <a:prstGeom prst="rect">
            <a:avLst/>
          </a:prstGeom>
          <a:noFill/>
        </p:spPr>
        <p:txBody>
          <a:bodyPr wrap="none" rtlCol="1">
            <a:spAutoFit/>
          </a:bodyPr>
          <a:lstStyle/>
          <a:p>
            <a:r>
              <a:rPr lang="en-US" dirty="0"/>
              <a:t>BRDM2</a:t>
            </a:r>
            <a:endParaRPr lang="he-IL" dirty="0"/>
          </a:p>
        </p:txBody>
      </p:sp>
      <p:pic>
        <p:nvPicPr>
          <p:cNvPr id="11" name="תמונה 10" descr="תמונה שמכילה שחור ולבן, צילום מונוכרום, מונוכרום, קרקע&#10;&#10;התיאור נוצר באופן אוטומטי">
            <a:extLst>
              <a:ext uri="{FF2B5EF4-FFF2-40B4-BE49-F238E27FC236}">
                <a16:creationId xmlns:a16="http://schemas.microsoft.com/office/drawing/2014/main" id="{FD83AD66-57DD-ECCF-61BD-40ECE111FD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0" y="1733550"/>
            <a:ext cx="1685925" cy="1695450"/>
          </a:xfrm>
          <a:prstGeom prst="rect">
            <a:avLst/>
          </a:prstGeom>
        </p:spPr>
      </p:pic>
      <p:pic>
        <p:nvPicPr>
          <p:cNvPr id="13" name="תמונה 12" descr="תמונה שמכילה שחור, שחור ולבן, חשיכה, מונוכרום&#10;&#10;התיאור נוצר באופן אוטומטי">
            <a:extLst>
              <a:ext uri="{FF2B5EF4-FFF2-40B4-BE49-F238E27FC236}">
                <a16:creationId xmlns:a16="http://schemas.microsoft.com/office/drawing/2014/main" id="{AD78E2D7-C0BA-EE7E-132E-7D501CCEDD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5000" y="1733550"/>
            <a:ext cx="1685925" cy="1695450"/>
          </a:xfrm>
          <a:prstGeom prst="rect">
            <a:avLst/>
          </a:prstGeom>
        </p:spPr>
      </p:pic>
      <p:sp>
        <p:nvSpPr>
          <p:cNvPr id="15" name="תיבת טקסט 14">
            <a:extLst>
              <a:ext uri="{FF2B5EF4-FFF2-40B4-BE49-F238E27FC236}">
                <a16:creationId xmlns:a16="http://schemas.microsoft.com/office/drawing/2014/main" id="{CB3C0EFE-44B7-B4D5-71C5-97BAFDA1BDCC}"/>
              </a:ext>
            </a:extLst>
          </p:cNvPr>
          <p:cNvSpPr txBox="1"/>
          <p:nvPr/>
        </p:nvSpPr>
        <p:spPr>
          <a:xfrm>
            <a:off x="9220200" y="1322071"/>
            <a:ext cx="444352" cy="369332"/>
          </a:xfrm>
          <a:prstGeom prst="rect">
            <a:avLst/>
          </a:prstGeom>
          <a:noFill/>
        </p:spPr>
        <p:txBody>
          <a:bodyPr wrap="none" rtlCol="1">
            <a:spAutoFit/>
          </a:bodyPr>
          <a:lstStyle/>
          <a:p>
            <a:r>
              <a:rPr lang="en-US" dirty="0"/>
              <a:t>D7</a:t>
            </a:r>
            <a:endParaRPr lang="he-IL" dirty="0"/>
          </a:p>
        </p:txBody>
      </p:sp>
      <p:pic>
        <p:nvPicPr>
          <p:cNvPr id="17" name="תמונה 16" descr="תמונה שמכילה חלל, שחור, אסטרונומיה, יקום&#10;&#10;התיאור נוצר באופן אוטומטי">
            <a:extLst>
              <a:ext uri="{FF2B5EF4-FFF2-40B4-BE49-F238E27FC236}">
                <a16:creationId xmlns:a16="http://schemas.microsoft.com/office/drawing/2014/main" id="{35A21929-C850-8A81-D80C-B301D480B1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07031" y="4745037"/>
            <a:ext cx="1828800" cy="1838325"/>
          </a:xfrm>
          <a:prstGeom prst="rect">
            <a:avLst/>
          </a:prstGeom>
        </p:spPr>
      </p:pic>
      <p:pic>
        <p:nvPicPr>
          <p:cNvPr id="19" name="תמונה 18" descr="תמונה שמכילה מונוכרום, שחור ולבן, שחור, צילום מונוכרום&#10;&#10;התיאור נוצר באופן אוטומטי">
            <a:extLst>
              <a:ext uri="{FF2B5EF4-FFF2-40B4-BE49-F238E27FC236}">
                <a16:creationId xmlns:a16="http://schemas.microsoft.com/office/drawing/2014/main" id="{5565C47C-60CB-78D9-B06C-E5888EEBC9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031" y="4745037"/>
            <a:ext cx="1828800" cy="1838325"/>
          </a:xfrm>
          <a:prstGeom prst="rect">
            <a:avLst/>
          </a:prstGeom>
        </p:spPr>
      </p:pic>
      <p:sp>
        <p:nvSpPr>
          <p:cNvPr id="20" name="תיבת טקסט 19">
            <a:extLst>
              <a:ext uri="{FF2B5EF4-FFF2-40B4-BE49-F238E27FC236}">
                <a16:creationId xmlns:a16="http://schemas.microsoft.com/office/drawing/2014/main" id="{0B914A9A-6F27-3B0E-6791-85808A158A74}"/>
              </a:ext>
            </a:extLst>
          </p:cNvPr>
          <p:cNvSpPr txBox="1"/>
          <p:nvPr/>
        </p:nvSpPr>
        <p:spPr>
          <a:xfrm>
            <a:off x="1997786" y="4312324"/>
            <a:ext cx="798617" cy="369332"/>
          </a:xfrm>
          <a:prstGeom prst="rect">
            <a:avLst/>
          </a:prstGeom>
          <a:noFill/>
        </p:spPr>
        <p:txBody>
          <a:bodyPr wrap="none" rtlCol="1">
            <a:spAutoFit/>
          </a:bodyPr>
          <a:lstStyle/>
          <a:p>
            <a:r>
              <a:rPr lang="en-US" dirty="0"/>
              <a:t>ZIL131</a:t>
            </a:r>
            <a:endParaRPr lang="he-IL" dirty="0"/>
          </a:p>
        </p:txBody>
      </p:sp>
      <p:pic>
        <p:nvPicPr>
          <p:cNvPr id="22" name="תמונה 21" descr="תמונה שמכילה שחור, חשיכה, שחור ולבן, מונוכרום&#10;&#10;התיאור נוצר באופן אוטומטי">
            <a:extLst>
              <a:ext uri="{FF2B5EF4-FFF2-40B4-BE49-F238E27FC236}">
                <a16:creationId xmlns:a16="http://schemas.microsoft.com/office/drawing/2014/main" id="{5C4803FD-5E87-E7E1-6EF0-6C22324113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3550" y="1740693"/>
            <a:ext cx="1504950" cy="1504950"/>
          </a:xfrm>
          <a:prstGeom prst="rect">
            <a:avLst/>
          </a:prstGeom>
        </p:spPr>
      </p:pic>
      <p:pic>
        <p:nvPicPr>
          <p:cNvPr id="24" name="תמונה 23" descr="תמונה שמכילה שחור, מונוכרום, טבע, צילום מונוכרום&#10;&#10;התיאור נוצר באופן אוטומטי">
            <a:extLst>
              <a:ext uri="{FF2B5EF4-FFF2-40B4-BE49-F238E27FC236}">
                <a16:creationId xmlns:a16="http://schemas.microsoft.com/office/drawing/2014/main" id="{78FDD3F3-22C1-68AD-0F01-9018B65420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9525" y="1733550"/>
            <a:ext cx="1504950" cy="1504950"/>
          </a:xfrm>
          <a:prstGeom prst="rect">
            <a:avLst/>
          </a:prstGeom>
        </p:spPr>
      </p:pic>
      <p:sp>
        <p:nvSpPr>
          <p:cNvPr id="25" name="תיבת טקסט 24">
            <a:extLst>
              <a:ext uri="{FF2B5EF4-FFF2-40B4-BE49-F238E27FC236}">
                <a16:creationId xmlns:a16="http://schemas.microsoft.com/office/drawing/2014/main" id="{3669620A-21FB-01C2-5330-710BDB2B6805}"/>
              </a:ext>
            </a:extLst>
          </p:cNvPr>
          <p:cNvSpPr txBox="1"/>
          <p:nvPr/>
        </p:nvSpPr>
        <p:spPr>
          <a:xfrm>
            <a:off x="4940299" y="1340050"/>
            <a:ext cx="1127232" cy="369332"/>
          </a:xfrm>
          <a:prstGeom prst="rect">
            <a:avLst/>
          </a:prstGeom>
          <a:noFill/>
        </p:spPr>
        <p:txBody>
          <a:bodyPr wrap="none" rtlCol="1">
            <a:spAutoFit/>
          </a:bodyPr>
          <a:lstStyle/>
          <a:p>
            <a:r>
              <a:rPr lang="en-US" dirty="0"/>
              <a:t>ZSU_23_4</a:t>
            </a:r>
            <a:endParaRPr lang="he-IL" dirty="0"/>
          </a:p>
        </p:txBody>
      </p:sp>
      <p:pic>
        <p:nvPicPr>
          <p:cNvPr id="27" name="תמונה 26" descr="תמונה שמכילה שחור, חלל, חשיכה, צילום מסך&#10;&#10;התיאור נוצר באופן אוטומטי">
            <a:extLst>
              <a:ext uri="{FF2B5EF4-FFF2-40B4-BE49-F238E27FC236}">
                <a16:creationId xmlns:a16="http://schemas.microsoft.com/office/drawing/2014/main" id="{3EE13E0A-C266-FA75-C048-5AB583F83F7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77000" y="4770554"/>
            <a:ext cx="1504950" cy="1504950"/>
          </a:xfrm>
          <a:prstGeom prst="rect">
            <a:avLst/>
          </a:prstGeom>
        </p:spPr>
      </p:pic>
      <p:pic>
        <p:nvPicPr>
          <p:cNvPr id="29" name="תמונה 28" descr="תמונה שמכילה מונוכרום, שחור ולבן, שחור, קרקע&#10;&#10;התיאור נוצר באופן אוטומטי">
            <a:extLst>
              <a:ext uri="{FF2B5EF4-FFF2-40B4-BE49-F238E27FC236}">
                <a16:creationId xmlns:a16="http://schemas.microsoft.com/office/drawing/2014/main" id="{689875D5-1F5B-6195-11E9-2FD1407301A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68240" y="4765475"/>
            <a:ext cx="1504950" cy="1504950"/>
          </a:xfrm>
          <a:prstGeom prst="rect">
            <a:avLst/>
          </a:prstGeom>
        </p:spPr>
      </p:pic>
      <p:sp>
        <p:nvSpPr>
          <p:cNvPr id="30" name="תיבת טקסט 29">
            <a:extLst>
              <a:ext uri="{FF2B5EF4-FFF2-40B4-BE49-F238E27FC236}">
                <a16:creationId xmlns:a16="http://schemas.microsoft.com/office/drawing/2014/main" id="{C744CDAC-D7AA-356F-44E7-BA0654F7B792}"/>
              </a:ext>
            </a:extLst>
          </p:cNvPr>
          <p:cNvSpPr txBox="1"/>
          <p:nvPr/>
        </p:nvSpPr>
        <p:spPr>
          <a:xfrm>
            <a:off x="6120790" y="4423606"/>
            <a:ext cx="524503" cy="369332"/>
          </a:xfrm>
          <a:prstGeom prst="rect">
            <a:avLst/>
          </a:prstGeom>
          <a:noFill/>
        </p:spPr>
        <p:txBody>
          <a:bodyPr wrap="none" rtlCol="1">
            <a:spAutoFit/>
          </a:bodyPr>
          <a:lstStyle/>
          <a:p>
            <a:r>
              <a:rPr lang="en-US" dirty="0"/>
              <a:t>2S1</a:t>
            </a:r>
            <a:endParaRPr lang="he-IL" dirty="0"/>
          </a:p>
        </p:txBody>
      </p:sp>
      <p:pic>
        <p:nvPicPr>
          <p:cNvPr id="32" name="תמונה 31" descr="תמונה שמכילה שחור, חשיכה, שחור ולבן, לילה&#10;&#10;התיאור נוצר באופן אוטומטי">
            <a:extLst>
              <a:ext uri="{FF2B5EF4-FFF2-40B4-BE49-F238E27FC236}">
                <a16:creationId xmlns:a16="http://schemas.microsoft.com/office/drawing/2014/main" id="{BCBA6220-28AA-EDCA-212E-25CEB5E2316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61739" y="4765475"/>
            <a:ext cx="1326249" cy="1326249"/>
          </a:xfrm>
          <a:prstGeom prst="rect">
            <a:avLst/>
          </a:prstGeom>
        </p:spPr>
      </p:pic>
      <p:pic>
        <p:nvPicPr>
          <p:cNvPr id="34" name="תמונה 33" descr="תמונה שמכילה שחור ולבן, מונוכרום, בחוץ&#10;&#10;התיאור נוצר באופן אוטומטי">
            <a:extLst>
              <a:ext uri="{FF2B5EF4-FFF2-40B4-BE49-F238E27FC236}">
                <a16:creationId xmlns:a16="http://schemas.microsoft.com/office/drawing/2014/main" id="{EC37370C-BED7-11C4-35D1-CA585692882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58720" y="4765475"/>
            <a:ext cx="1326249" cy="1326249"/>
          </a:xfrm>
          <a:prstGeom prst="rect">
            <a:avLst/>
          </a:prstGeom>
        </p:spPr>
      </p:pic>
      <p:sp>
        <p:nvSpPr>
          <p:cNvPr id="35" name="תיבת טקסט 34">
            <a:extLst>
              <a:ext uri="{FF2B5EF4-FFF2-40B4-BE49-F238E27FC236}">
                <a16:creationId xmlns:a16="http://schemas.microsoft.com/office/drawing/2014/main" id="{0839E5AC-D0F4-1BF6-B739-C10E59539835}"/>
              </a:ext>
            </a:extLst>
          </p:cNvPr>
          <p:cNvSpPr txBox="1"/>
          <p:nvPr/>
        </p:nvSpPr>
        <p:spPr>
          <a:xfrm>
            <a:off x="9536696" y="4392303"/>
            <a:ext cx="681597" cy="369332"/>
          </a:xfrm>
          <a:prstGeom prst="rect">
            <a:avLst/>
          </a:prstGeom>
          <a:noFill/>
        </p:spPr>
        <p:txBody>
          <a:bodyPr wrap="none" rtlCol="1">
            <a:spAutoFit/>
          </a:bodyPr>
          <a:lstStyle/>
          <a:p>
            <a:r>
              <a:rPr lang="en-US" dirty="0"/>
              <a:t>SLICY</a:t>
            </a:r>
            <a:endParaRPr lang="he-IL" dirty="0"/>
          </a:p>
        </p:txBody>
      </p:sp>
    </p:spTree>
    <p:extLst>
      <p:ext uri="{BB962C8B-B14F-4D97-AF65-F5344CB8AC3E}">
        <p14:creationId xmlns:p14="http://schemas.microsoft.com/office/powerpoint/2010/main" val="4287340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2C8EE39-4909-1ABF-300B-036556970120}"/>
              </a:ext>
            </a:extLst>
          </p:cNvPr>
          <p:cNvSpPr>
            <a:spLocks noGrp="1"/>
          </p:cNvSpPr>
          <p:nvPr>
            <p:ph type="title"/>
          </p:nvPr>
        </p:nvSpPr>
        <p:spPr/>
        <p:txBody>
          <a:bodyPr/>
          <a:lstStyle/>
          <a:p>
            <a:r>
              <a:rPr lang="en-US" dirty="0">
                <a:solidFill>
                  <a:srgbClr val="002060"/>
                </a:solidFill>
              </a:rPr>
              <a:t>Literature Survey - SAR Image Statistics</a:t>
            </a:r>
            <a:endParaRPr lang="he-IL" dirty="0">
              <a:solidFill>
                <a:srgbClr val="002060"/>
              </a:solidFill>
            </a:endParaRPr>
          </a:p>
        </p:txBody>
      </p:sp>
      <p:sp>
        <p:nvSpPr>
          <p:cNvPr id="3" name="מציין מיקום תוכן 2">
            <a:extLst>
              <a:ext uri="{FF2B5EF4-FFF2-40B4-BE49-F238E27FC236}">
                <a16:creationId xmlns:a16="http://schemas.microsoft.com/office/drawing/2014/main" id="{E41C1393-D04D-8F66-F258-D9924AAF6B6B}"/>
              </a:ext>
            </a:extLst>
          </p:cNvPr>
          <p:cNvSpPr>
            <a:spLocks noGrp="1"/>
          </p:cNvSpPr>
          <p:nvPr>
            <p:ph idx="1"/>
          </p:nvPr>
        </p:nvSpPr>
        <p:spPr>
          <a:xfrm>
            <a:off x="609600" y="1295400"/>
            <a:ext cx="10972800" cy="4525963"/>
          </a:xfrm>
        </p:spPr>
        <p:txBody>
          <a:bodyPr/>
          <a:lstStyle/>
          <a:p>
            <a:r>
              <a:rPr lang="en-US" sz="2000" dirty="0">
                <a:solidFill>
                  <a:srgbClr val="002060"/>
                </a:solidFill>
              </a:rPr>
              <a:t>[3]</a:t>
            </a:r>
            <a:r>
              <a:rPr lang="en-US" dirty="0">
                <a:solidFill>
                  <a:srgbClr val="002060"/>
                </a:solidFill>
              </a:rPr>
              <a:t>The image is obtained by superposition of incoherent scatter echoes, SAR echo can be represented:</a:t>
            </a:r>
          </a:p>
          <a:p>
            <a:endParaRPr lang="en-US" dirty="0">
              <a:solidFill>
                <a:srgbClr val="002060"/>
              </a:solidFill>
            </a:endParaRPr>
          </a:p>
          <a:p>
            <a:endParaRPr lang="en-US" dirty="0">
              <a:solidFill>
                <a:srgbClr val="002060"/>
              </a:solidFill>
            </a:endParaRPr>
          </a:p>
          <a:p>
            <a:endParaRPr lang="en-US" dirty="0">
              <a:solidFill>
                <a:srgbClr val="002060"/>
              </a:solidFill>
            </a:endParaRPr>
          </a:p>
          <a:p>
            <a:r>
              <a:rPr lang="en-US" dirty="0">
                <a:solidFill>
                  <a:srgbClr val="002060"/>
                </a:solidFill>
              </a:rPr>
              <a:t>The complex signal can be represented by Gaussian distributions with mean 0, the joint PDF is:</a:t>
            </a:r>
          </a:p>
          <a:p>
            <a:endParaRPr lang="en-US" dirty="0"/>
          </a:p>
          <a:p>
            <a:endParaRPr lang="he-IL" dirty="0"/>
          </a:p>
        </p:txBody>
      </p:sp>
      <p:sp>
        <p:nvSpPr>
          <p:cNvPr id="4" name="מציין מיקום של מספר שקופית 3">
            <a:extLst>
              <a:ext uri="{FF2B5EF4-FFF2-40B4-BE49-F238E27FC236}">
                <a16:creationId xmlns:a16="http://schemas.microsoft.com/office/drawing/2014/main" id="{55ACCF7B-993C-0338-9FD6-9C77997F3701}"/>
              </a:ext>
            </a:extLst>
          </p:cNvPr>
          <p:cNvSpPr>
            <a:spLocks noGrp="1"/>
          </p:cNvSpPr>
          <p:nvPr>
            <p:ph type="sldNum" sz="quarter" idx="12"/>
          </p:nvPr>
        </p:nvSpPr>
        <p:spPr/>
        <p:txBody>
          <a:bodyPr/>
          <a:lstStyle/>
          <a:p>
            <a:fld id="{B01D9778-10B4-40FB-B4E4-44FA89A86639}" type="slidenum">
              <a:rPr lang="en-US" smtClean="0"/>
              <a:pPr/>
              <a:t>23</a:t>
            </a:fld>
            <a:endParaRPr lang="en-US"/>
          </a:p>
        </p:txBody>
      </p:sp>
      <p:pic>
        <p:nvPicPr>
          <p:cNvPr id="8" name="תמונה 7">
            <a:extLst>
              <a:ext uri="{FF2B5EF4-FFF2-40B4-BE49-F238E27FC236}">
                <a16:creationId xmlns:a16="http://schemas.microsoft.com/office/drawing/2014/main" id="{ADDA6864-97AE-9484-8C3D-344ACE11526B}"/>
              </a:ext>
            </a:extLst>
          </p:cNvPr>
          <p:cNvPicPr>
            <a:picLocks noChangeAspect="1"/>
          </p:cNvPicPr>
          <p:nvPr/>
        </p:nvPicPr>
        <p:blipFill>
          <a:blip r:embed="rId3"/>
          <a:stretch>
            <a:fillRect/>
          </a:stretch>
        </p:blipFill>
        <p:spPr>
          <a:xfrm>
            <a:off x="990600" y="2971799"/>
            <a:ext cx="5087060" cy="1267002"/>
          </a:xfrm>
          <a:prstGeom prst="rect">
            <a:avLst/>
          </a:prstGeom>
        </p:spPr>
      </p:pic>
      <p:pic>
        <p:nvPicPr>
          <p:cNvPr id="10" name="תמונה 9">
            <a:extLst>
              <a:ext uri="{FF2B5EF4-FFF2-40B4-BE49-F238E27FC236}">
                <a16:creationId xmlns:a16="http://schemas.microsoft.com/office/drawing/2014/main" id="{F6A484B9-684F-C4CF-4132-12585F629D7B}"/>
              </a:ext>
            </a:extLst>
          </p:cNvPr>
          <p:cNvPicPr>
            <a:picLocks noChangeAspect="1"/>
          </p:cNvPicPr>
          <p:nvPr/>
        </p:nvPicPr>
        <p:blipFill>
          <a:blip r:embed="rId4"/>
          <a:stretch>
            <a:fillRect/>
          </a:stretch>
        </p:blipFill>
        <p:spPr>
          <a:xfrm>
            <a:off x="990600" y="5257883"/>
            <a:ext cx="2676899" cy="657317"/>
          </a:xfrm>
          <a:prstGeom prst="rect">
            <a:avLst/>
          </a:prstGeom>
        </p:spPr>
      </p:pic>
      <p:pic>
        <p:nvPicPr>
          <p:cNvPr id="14" name="תמונה 13">
            <a:extLst>
              <a:ext uri="{FF2B5EF4-FFF2-40B4-BE49-F238E27FC236}">
                <a16:creationId xmlns:a16="http://schemas.microsoft.com/office/drawing/2014/main" id="{632AB34F-73E8-B7DA-C4A5-EDE3529665D7}"/>
              </a:ext>
            </a:extLst>
          </p:cNvPr>
          <p:cNvPicPr>
            <a:picLocks noChangeAspect="1"/>
          </p:cNvPicPr>
          <p:nvPr/>
        </p:nvPicPr>
        <p:blipFill>
          <a:blip r:embed="rId5"/>
          <a:stretch>
            <a:fillRect/>
          </a:stretch>
        </p:blipFill>
        <p:spPr>
          <a:xfrm>
            <a:off x="869373" y="2274881"/>
            <a:ext cx="2026227" cy="742950"/>
          </a:xfrm>
          <a:prstGeom prst="rect">
            <a:avLst/>
          </a:prstGeom>
        </p:spPr>
      </p:pic>
      <p:pic>
        <p:nvPicPr>
          <p:cNvPr id="7" name="תמונה 6">
            <a:extLst>
              <a:ext uri="{FF2B5EF4-FFF2-40B4-BE49-F238E27FC236}">
                <a16:creationId xmlns:a16="http://schemas.microsoft.com/office/drawing/2014/main" id="{A18172E2-57A9-C619-1F25-C06D93470677}"/>
              </a:ext>
            </a:extLst>
          </p:cNvPr>
          <p:cNvPicPr>
            <a:picLocks noChangeAspect="1"/>
          </p:cNvPicPr>
          <p:nvPr/>
        </p:nvPicPr>
        <p:blipFill>
          <a:blip r:embed="rId6"/>
          <a:stretch>
            <a:fillRect/>
          </a:stretch>
        </p:blipFill>
        <p:spPr>
          <a:xfrm>
            <a:off x="932050" y="5944340"/>
            <a:ext cx="5086350" cy="276225"/>
          </a:xfrm>
          <a:prstGeom prst="rect">
            <a:avLst/>
          </a:prstGeom>
        </p:spPr>
      </p:pic>
    </p:spTree>
    <p:extLst>
      <p:ext uri="{BB962C8B-B14F-4D97-AF65-F5344CB8AC3E}">
        <p14:creationId xmlns:p14="http://schemas.microsoft.com/office/powerpoint/2010/main" val="1223269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60E19367-D4DB-1A2B-4FE2-187819BB05A4}"/>
              </a:ext>
            </a:extLst>
          </p:cNvPr>
          <p:cNvSpPr>
            <a:spLocks noGrp="1"/>
          </p:cNvSpPr>
          <p:nvPr>
            <p:ph idx="1"/>
          </p:nvPr>
        </p:nvSpPr>
        <p:spPr>
          <a:xfrm>
            <a:off x="609600" y="1295400"/>
            <a:ext cx="10972800" cy="5287962"/>
          </a:xfrm>
        </p:spPr>
        <p:txBody>
          <a:bodyPr/>
          <a:lstStyle/>
          <a:p>
            <a:r>
              <a:rPr lang="en-US" dirty="0">
                <a:solidFill>
                  <a:srgbClr val="002060"/>
                </a:solidFill>
              </a:rPr>
              <a:t>The signal intensity obeys an exponential distributions, the PDF is:                     </a:t>
            </a:r>
          </a:p>
          <a:p>
            <a:endParaRPr lang="en-US" dirty="0">
              <a:solidFill>
                <a:srgbClr val="002060"/>
              </a:solidFill>
            </a:endParaRPr>
          </a:p>
          <a:p>
            <a:r>
              <a:rPr lang="en-US" dirty="0">
                <a:solidFill>
                  <a:srgbClr val="002060"/>
                </a:solidFill>
              </a:rPr>
              <a:t>In SAR system, L independent measurements are usually obtained for one observation. The PDF of the final measurement:</a:t>
            </a:r>
          </a:p>
          <a:p>
            <a:endParaRPr lang="en-US" dirty="0">
              <a:solidFill>
                <a:srgbClr val="002060"/>
              </a:solidFill>
            </a:endParaRPr>
          </a:p>
          <a:p>
            <a:endParaRPr lang="en-US" dirty="0">
              <a:solidFill>
                <a:srgbClr val="002060"/>
              </a:solidFill>
            </a:endParaRPr>
          </a:p>
          <a:p>
            <a:r>
              <a:rPr lang="en-US" dirty="0">
                <a:solidFill>
                  <a:srgbClr val="002060"/>
                </a:solidFill>
              </a:rPr>
              <a:t>Gamma function: </a:t>
            </a:r>
            <a:endParaRPr lang="he-IL" dirty="0">
              <a:solidFill>
                <a:srgbClr val="002060"/>
              </a:solidFill>
            </a:endParaRPr>
          </a:p>
        </p:txBody>
      </p:sp>
      <p:sp>
        <p:nvSpPr>
          <p:cNvPr id="4" name="מציין מיקום של מספר שקופית 3">
            <a:extLst>
              <a:ext uri="{FF2B5EF4-FFF2-40B4-BE49-F238E27FC236}">
                <a16:creationId xmlns:a16="http://schemas.microsoft.com/office/drawing/2014/main" id="{009B0FF2-CBB6-A961-F19D-587A07032C48}"/>
              </a:ext>
            </a:extLst>
          </p:cNvPr>
          <p:cNvSpPr>
            <a:spLocks noGrp="1"/>
          </p:cNvSpPr>
          <p:nvPr>
            <p:ph type="sldNum" sz="quarter" idx="12"/>
          </p:nvPr>
        </p:nvSpPr>
        <p:spPr/>
        <p:txBody>
          <a:bodyPr/>
          <a:lstStyle/>
          <a:p>
            <a:fld id="{B01D9778-10B4-40FB-B4E4-44FA89A86639}" type="slidenum">
              <a:rPr lang="en-US" smtClean="0"/>
              <a:pPr/>
              <a:t>24</a:t>
            </a:fld>
            <a:endParaRPr lang="en-US"/>
          </a:p>
        </p:txBody>
      </p:sp>
      <p:sp>
        <p:nvSpPr>
          <p:cNvPr id="5" name="כותרת 1">
            <a:extLst>
              <a:ext uri="{FF2B5EF4-FFF2-40B4-BE49-F238E27FC236}">
                <a16:creationId xmlns:a16="http://schemas.microsoft.com/office/drawing/2014/main" id="{A9783884-C1E3-5A0E-282B-4A97153A0332}"/>
              </a:ext>
            </a:extLst>
          </p:cNvPr>
          <p:cNvSpPr>
            <a:spLocks noGrp="1"/>
          </p:cNvSpPr>
          <p:nvPr>
            <p:ph type="title"/>
          </p:nvPr>
        </p:nvSpPr>
        <p:spPr>
          <a:xfrm>
            <a:off x="609600" y="274638"/>
            <a:ext cx="10972800" cy="1143000"/>
          </a:xfrm>
        </p:spPr>
        <p:txBody>
          <a:bodyPr/>
          <a:lstStyle/>
          <a:p>
            <a:r>
              <a:rPr lang="en-US" dirty="0">
                <a:solidFill>
                  <a:srgbClr val="002060"/>
                </a:solidFill>
              </a:rPr>
              <a:t>Literature Survey - SAR Image Statistics</a:t>
            </a:r>
            <a:endParaRPr lang="he-IL" dirty="0">
              <a:solidFill>
                <a:srgbClr val="002060"/>
              </a:solidFill>
            </a:endParaRPr>
          </a:p>
        </p:txBody>
      </p:sp>
      <p:pic>
        <p:nvPicPr>
          <p:cNvPr id="7" name="תמונה 6">
            <a:extLst>
              <a:ext uri="{FF2B5EF4-FFF2-40B4-BE49-F238E27FC236}">
                <a16:creationId xmlns:a16="http://schemas.microsoft.com/office/drawing/2014/main" id="{F9AE7B89-D3A4-2052-E208-A23D09B5918A}"/>
              </a:ext>
            </a:extLst>
          </p:cNvPr>
          <p:cNvPicPr>
            <a:picLocks noChangeAspect="1"/>
          </p:cNvPicPr>
          <p:nvPr/>
        </p:nvPicPr>
        <p:blipFill>
          <a:blip r:embed="rId3"/>
          <a:stretch>
            <a:fillRect/>
          </a:stretch>
        </p:blipFill>
        <p:spPr>
          <a:xfrm>
            <a:off x="1600200" y="1828798"/>
            <a:ext cx="1428949" cy="724001"/>
          </a:xfrm>
          <a:prstGeom prst="rect">
            <a:avLst/>
          </a:prstGeom>
        </p:spPr>
      </p:pic>
      <p:pic>
        <p:nvPicPr>
          <p:cNvPr id="9" name="תמונה 8">
            <a:extLst>
              <a:ext uri="{FF2B5EF4-FFF2-40B4-BE49-F238E27FC236}">
                <a16:creationId xmlns:a16="http://schemas.microsoft.com/office/drawing/2014/main" id="{F58F82FF-8710-EDBA-A4BF-5B3CF8EAA7B9}"/>
              </a:ext>
            </a:extLst>
          </p:cNvPr>
          <p:cNvPicPr>
            <a:picLocks noChangeAspect="1"/>
          </p:cNvPicPr>
          <p:nvPr/>
        </p:nvPicPr>
        <p:blipFill>
          <a:blip r:embed="rId4"/>
          <a:stretch>
            <a:fillRect/>
          </a:stretch>
        </p:blipFill>
        <p:spPr>
          <a:xfrm>
            <a:off x="838200" y="2468160"/>
            <a:ext cx="3381847" cy="352474"/>
          </a:xfrm>
          <a:prstGeom prst="rect">
            <a:avLst/>
          </a:prstGeom>
        </p:spPr>
      </p:pic>
      <p:pic>
        <p:nvPicPr>
          <p:cNvPr id="11" name="תמונה 10">
            <a:extLst>
              <a:ext uri="{FF2B5EF4-FFF2-40B4-BE49-F238E27FC236}">
                <a16:creationId xmlns:a16="http://schemas.microsoft.com/office/drawing/2014/main" id="{6CDED017-A9CF-B66C-AA2A-9BA8A4D45ADE}"/>
              </a:ext>
            </a:extLst>
          </p:cNvPr>
          <p:cNvPicPr>
            <a:picLocks noChangeAspect="1"/>
          </p:cNvPicPr>
          <p:nvPr/>
        </p:nvPicPr>
        <p:blipFill>
          <a:blip r:embed="rId5"/>
          <a:stretch>
            <a:fillRect/>
          </a:stretch>
        </p:blipFill>
        <p:spPr>
          <a:xfrm>
            <a:off x="914400" y="4419598"/>
            <a:ext cx="3705742" cy="866896"/>
          </a:xfrm>
          <a:prstGeom prst="rect">
            <a:avLst/>
          </a:prstGeom>
        </p:spPr>
      </p:pic>
      <p:pic>
        <p:nvPicPr>
          <p:cNvPr id="13" name="תמונה 12">
            <a:extLst>
              <a:ext uri="{FF2B5EF4-FFF2-40B4-BE49-F238E27FC236}">
                <a16:creationId xmlns:a16="http://schemas.microsoft.com/office/drawing/2014/main" id="{1BF17DBA-83C1-0BBC-DAEA-56C5356C41A8}"/>
              </a:ext>
            </a:extLst>
          </p:cNvPr>
          <p:cNvPicPr>
            <a:picLocks noChangeAspect="1"/>
          </p:cNvPicPr>
          <p:nvPr/>
        </p:nvPicPr>
        <p:blipFill>
          <a:blip r:embed="rId6"/>
          <a:stretch>
            <a:fillRect/>
          </a:stretch>
        </p:blipFill>
        <p:spPr>
          <a:xfrm>
            <a:off x="914400" y="5245153"/>
            <a:ext cx="3343742" cy="619211"/>
          </a:xfrm>
          <a:prstGeom prst="rect">
            <a:avLst/>
          </a:prstGeom>
        </p:spPr>
      </p:pic>
      <p:pic>
        <p:nvPicPr>
          <p:cNvPr id="15" name="תמונה 14">
            <a:extLst>
              <a:ext uri="{FF2B5EF4-FFF2-40B4-BE49-F238E27FC236}">
                <a16:creationId xmlns:a16="http://schemas.microsoft.com/office/drawing/2014/main" id="{0DE6F819-27AB-175B-9231-EA13AFF9368C}"/>
              </a:ext>
            </a:extLst>
          </p:cNvPr>
          <p:cNvPicPr>
            <a:picLocks noChangeAspect="1"/>
          </p:cNvPicPr>
          <p:nvPr/>
        </p:nvPicPr>
        <p:blipFill>
          <a:blip r:embed="rId7"/>
          <a:stretch>
            <a:fillRect/>
          </a:stretch>
        </p:blipFill>
        <p:spPr>
          <a:xfrm>
            <a:off x="5334000" y="5838964"/>
            <a:ext cx="2865997" cy="659179"/>
          </a:xfrm>
          <a:prstGeom prst="rect">
            <a:avLst/>
          </a:prstGeom>
        </p:spPr>
      </p:pic>
      <p:sp>
        <p:nvSpPr>
          <p:cNvPr id="16" name="חץ: ימינה 15">
            <a:extLst>
              <a:ext uri="{FF2B5EF4-FFF2-40B4-BE49-F238E27FC236}">
                <a16:creationId xmlns:a16="http://schemas.microsoft.com/office/drawing/2014/main" id="{C89CFB1A-7E06-EBB6-C3F7-D220089F734E}"/>
              </a:ext>
            </a:extLst>
          </p:cNvPr>
          <p:cNvSpPr/>
          <p:nvPr/>
        </p:nvSpPr>
        <p:spPr>
          <a:xfrm>
            <a:off x="4953000" y="4648200"/>
            <a:ext cx="2057400"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7" name="תיבת טקסט 16">
                <a:extLst>
                  <a:ext uri="{FF2B5EF4-FFF2-40B4-BE49-F238E27FC236}">
                    <a16:creationId xmlns:a16="http://schemas.microsoft.com/office/drawing/2014/main" id="{73B09802-AB3A-FFE4-89E8-16E96D0C1AA9}"/>
                  </a:ext>
                </a:extLst>
              </p:cNvPr>
              <p:cNvSpPr txBox="1"/>
              <p:nvPr/>
            </p:nvSpPr>
            <p:spPr>
              <a:xfrm>
                <a:off x="7162800" y="4334314"/>
                <a:ext cx="2876749" cy="1037463"/>
              </a:xfrm>
              <a:prstGeom prst="rect">
                <a:avLst/>
              </a:prstGeom>
              <a:noFill/>
            </p:spPr>
            <p:txBody>
              <a:bodyPr wrap="square" rtlCol="1">
                <a:spAutoFit/>
              </a:bodyPr>
              <a:lstStyle/>
              <a:p>
                <a:r>
                  <a:rPr lang="en-US" dirty="0"/>
                  <a:t>Gamma Distribution, </a:t>
                </a:r>
                <a:br>
                  <a:rPr lang="en-US" dirty="0"/>
                </a:br>
                <a:r>
                  <a:rPr lang="en-US" dirty="0"/>
                  <a:t>Shape parameter = L</a:t>
                </a:r>
                <a:br>
                  <a:rPr lang="en-US" dirty="0"/>
                </a:br>
                <a:r>
                  <a:rPr lang="en-US" dirty="0"/>
                  <a:t>Scale parameter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𝐿</m:t>
                        </m:r>
                      </m:den>
                    </m:f>
                  </m:oMath>
                </a14:m>
                <a:endParaRPr lang="he-IL" dirty="0"/>
              </a:p>
            </p:txBody>
          </p:sp>
        </mc:Choice>
        <mc:Fallback xmlns="">
          <p:sp>
            <p:nvSpPr>
              <p:cNvPr id="17" name="תיבת טקסט 16">
                <a:extLst>
                  <a:ext uri="{FF2B5EF4-FFF2-40B4-BE49-F238E27FC236}">
                    <a16:creationId xmlns:a16="http://schemas.microsoft.com/office/drawing/2014/main" id="{73B09802-AB3A-FFE4-89E8-16E96D0C1AA9}"/>
                  </a:ext>
                </a:extLst>
              </p:cNvPr>
              <p:cNvSpPr txBox="1">
                <a:spLocks noRot="1" noChangeAspect="1" noMove="1" noResize="1" noEditPoints="1" noAdjustHandles="1" noChangeArrowheads="1" noChangeShapeType="1" noTextEdit="1"/>
              </p:cNvSpPr>
              <p:nvPr/>
            </p:nvSpPr>
            <p:spPr>
              <a:xfrm>
                <a:off x="7162800" y="4334314"/>
                <a:ext cx="2876749" cy="1037463"/>
              </a:xfrm>
              <a:prstGeom prst="rect">
                <a:avLst/>
              </a:prstGeom>
              <a:blipFill>
                <a:blip r:embed="rId8"/>
                <a:stretch>
                  <a:fillRect l="-1695" t="-2941" b="-3529"/>
                </a:stretch>
              </a:blipFill>
            </p:spPr>
            <p:txBody>
              <a:bodyPr/>
              <a:lstStyle/>
              <a:p>
                <a:r>
                  <a:rPr lang="he-IL">
                    <a:noFill/>
                  </a:rPr>
                  <a:t> </a:t>
                </a:r>
              </a:p>
            </p:txBody>
          </p:sp>
        </mc:Fallback>
      </mc:AlternateContent>
    </p:spTree>
    <p:extLst>
      <p:ext uri="{BB962C8B-B14F-4D97-AF65-F5344CB8AC3E}">
        <p14:creationId xmlns:p14="http://schemas.microsoft.com/office/powerpoint/2010/main" val="3193231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60724573-C896-631D-0AC5-E5D928E383ED}"/>
                  </a:ext>
                </a:extLst>
              </p:cNvPr>
              <p:cNvSpPr>
                <a:spLocks noGrp="1"/>
              </p:cNvSpPr>
              <p:nvPr>
                <p:ph idx="1"/>
              </p:nvPr>
            </p:nvSpPr>
            <p:spPr>
              <a:xfrm>
                <a:off x="609600" y="1422718"/>
                <a:ext cx="10972800" cy="5165723"/>
              </a:xfrm>
            </p:spPr>
            <p:txBody>
              <a:bodyPr>
                <a:normAutofit/>
              </a:bodyPr>
              <a:lstStyle/>
              <a:p>
                <a:r>
                  <a:rPr lang="en-US" dirty="0">
                    <a:solidFill>
                      <a:srgbClr val="002060"/>
                    </a:solidFill>
                  </a:rPr>
                  <a:t>The SAR intensity data can be modeled in the form:</a:t>
                </a:r>
              </a:p>
              <a:p>
                <a:endParaRPr lang="en-US" dirty="0">
                  <a:solidFill>
                    <a:srgbClr val="002060"/>
                  </a:solidFill>
                </a:endParaRPr>
              </a:p>
              <a:p>
                <a:endParaRPr lang="en-US" dirty="0">
                  <a:solidFill>
                    <a:srgbClr val="002060"/>
                  </a:solidFill>
                </a:endParaRPr>
              </a:p>
              <a:p>
                <a:endParaRPr lang="en-US" dirty="0">
                  <a:solidFill>
                    <a:srgbClr val="002060"/>
                  </a:solidFill>
                </a:endParaRPr>
              </a:p>
              <a:p>
                <a:r>
                  <a:rPr lang="en-US" dirty="0">
                    <a:solidFill>
                      <a:srgbClr val="002060"/>
                    </a:solidFill>
                  </a:rPr>
                  <a:t>The speckle noise obeys the gamma distribution with </a:t>
                </a:r>
                <a14:m>
                  <m:oMath xmlns:m="http://schemas.openxmlformats.org/officeDocument/2006/math">
                    <m:r>
                      <a:rPr lang="en-US" sz="2800" i="1" smtClean="0">
                        <a:solidFill>
                          <a:srgbClr val="002060"/>
                        </a:solidFill>
                        <a:latin typeface="Cambria Math" panose="02040503050406030204" pitchFamily="18" charset="0"/>
                        <a:ea typeface="Cambria Math" panose="02040503050406030204" pitchFamily="18" charset="0"/>
                      </a:rPr>
                      <m:t>𝛼</m:t>
                    </m:r>
                    <m:r>
                      <a:rPr lang="en-US" sz="2800" b="0" i="1" smtClean="0">
                        <a:solidFill>
                          <a:srgbClr val="002060"/>
                        </a:solidFill>
                        <a:latin typeface="Cambria Math" panose="02040503050406030204" pitchFamily="18" charset="0"/>
                        <a:ea typeface="Cambria Math" panose="02040503050406030204" pitchFamily="18" charset="0"/>
                      </a:rPr>
                      <m:t>=</m:t>
                    </m:r>
                    <m:r>
                      <a:rPr lang="en-US" sz="2800" b="0" i="1" smtClean="0">
                        <a:solidFill>
                          <a:srgbClr val="002060"/>
                        </a:solidFill>
                        <a:latin typeface="Cambria Math" panose="02040503050406030204" pitchFamily="18" charset="0"/>
                        <a:ea typeface="Cambria Math" panose="02040503050406030204" pitchFamily="18" charset="0"/>
                      </a:rPr>
                      <m:t>𝛽</m:t>
                    </m:r>
                    <m:r>
                      <a:rPr lang="en-US" sz="2800" b="0" i="1" smtClean="0">
                        <a:solidFill>
                          <a:srgbClr val="002060"/>
                        </a:solidFill>
                        <a:latin typeface="Cambria Math" panose="02040503050406030204" pitchFamily="18" charset="0"/>
                        <a:ea typeface="Cambria Math" panose="02040503050406030204" pitchFamily="18" charset="0"/>
                      </a:rPr>
                      <m:t>=</m:t>
                    </m:r>
                    <m:r>
                      <a:rPr lang="en-US" sz="2800" b="0" i="1" smtClean="0">
                        <a:solidFill>
                          <a:srgbClr val="002060"/>
                        </a:solidFill>
                        <a:latin typeface="Cambria Math" panose="02040503050406030204" pitchFamily="18" charset="0"/>
                        <a:ea typeface="Cambria Math" panose="02040503050406030204" pitchFamily="18" charset="0"/>
                      </a:rPr>
                      <m:t>𝐿</m:t>
                    </m:r>
                  </m:oMath>
                </a14:m>
                <a:endParaRPr lang="en-US" sz="2800" dirty="0">
                  <a:solidFill>
                    <a:srgbClr val="002060"/>
                  </a:solidFill>
                  <a:ea typeface="Cambria Math" panose="02040503050406030204" pitchFamily="18" charset="0"/>
                </a:endParaRPr>
              </a:p>
              <a:p>
                <a:endParaRPr lang="en-US" sz="2800" b="0" dirty="0">
                  <a:solidFill>
                    <a:srgbClr val="002060"/>
                  </a:solidFill>
                  <a:ea typeface="Cambria Math" panose="02040503050406030204" pitchFamily="18" charset="0"/>
                </a:endParaRPr>
              </a:p>
              <a:p>
                <a:endParaRPr lang="en-US" sz="2800" b="0" dirty="0">
                  <a:solidFill>
                    <a:srgbClr val="002060"/>
                  </a:solidFill>
                  <a:ea typeface="Cambria Math" panose="02040503050406030204" pitchFamily="18" charset="0"/>
                </a:endParaRPr>
              </a:p>
              <a:p>
                <a:r>
                  <a:rPr lang="en-US" sz="2800" b="0" dirty="0">
                    <a:solidFill>
                      <a:srgbClr val="002060"/>
                    </a:solidFill>
                    <a:ea typeface="Cambria Math" panose="02040503050406030204" pitchFamily="18" charset="0"/>
                  </a:rPr>
                  <a:t>Speckle noise is a multiplicative noise, harder to denoise.</a:t>
                </a:r>
              </a:p>
              <a:p>
                <a:r>
                  <a:rPr lang="en-US" sz="2800" b="0" dirty="0">
                    <a:solidFill>
                      <a:srgbClr val="002060"/>
                    </a:solidFill>
                    <a:ea typeface="Cambria Math" panose="02040503050406030204" pitchFamily="18" charset="0"/>
                  </a:rPr>
                  <a:t>The faster the gray change, the faster the speckle noise various.</a:t>
                </a:r>
              </a:p>
              <a:p>
                <a:endParaRPr lang="en-US" dirty="0">
                  <a:solidFill>
                    <a:srgbClr val="002060"/>
                  </a:solidFill>
                </a:endParaRPr>
              </a:p>
              <a:p>
                <a:endParaRPr lang="he-IL" dirty="0">
                  <a:solidFill>
                    <a:srgbClr val="002060"/>
                  </a:solidFill>
                </a:endParaRPr>
              </a:p>
            </p:txBody>
          </p:sp>
        </mc:Choice>
        <mc:Fallback xmlns="">
          <p:sp>
            <p:nvSpPr>
              <p:cNvPr id="3" name="מציין מיקום תוכן 2">
                <a:extLst>
                  <a:ext uri="{FF2B5EF4-FFF2-40B4-BE49-F238E27FC236}">
                    <a16:creationId xmlns:a16="http://schemas.microsoft.com/office/drawing/2014/main" id="{60724573-C896-631D-0AC5-E5D928E383ED}"/>
                  </a:ext>
                </a:extLst>
              </p:cNvPr>
              <p:cNvSpPr>
                <a:spLocks noGrp="1" noRot="1" noChangeAspect="1" noMove="1" noResize="1" noEditPoints="1" noAdjustHandles="1" noChangeArrowheads="1" noChangeShapeType="1" noTextEdit="1"/>
              </p:cNvSpPr>
              <p:nvPr>
                <p:ph idx="1"/>
              </p:nvPr>
            </p:nvSpPr>
            <p:spPr>
              <a:xfrm>
                <a:off x="609600" y="1422718"/>
                <a:ext cx="10972800" cy="5165723"/>
              </a:xfrm>
              <a:blipFill>
                <a:blip r:embed="rId3"/>
                <a:stretch>
                  <a:fillRect l="-1278" t="-1533"/>
                </a:stretch>
              </a:blipFill>
            </p:spPr>
            <p:txBody>
              <a:bodyPr/>
              <a:lstStyle/>
              <a:p>
                <a:r>
                  <a:rPr lang="he-IL">
                    <a:noFill/>
                  </a:rPr>
                  <a:t> </a:t>
                </a:r>
              </a:p>
            </p:txBody>
          </p:sp>
        </mc:Fallback>
      </mc:AlternateContent>
      <p:sp>
        <p:nvSpPr>
          <p:cNvPr id="4" name="מציין מיקום של מספר שקופית 3">
            <a:extLst>
              <a:ext uri="{FF2B5EF4-FFF2-40B4-BE49-F238E27FC236}">
                <a16:creationId xmlns:a16="http://schemas.microsoft.com/office/drawing/2014/main" id="{F366BD34-85D9-FE32-1821-2AD18D0EAC04}"/>
              </a:ext>
            </a:extLst>
          </p:cNvPr>
          <p:cNvSpPr>
            <a:spLocks noGrp="1"/>
          </p:cNvSpPr>
          <p:nvPr>
            <p:ph type="sldNum" sz="quarter" idx="12"/>
          </p:nvPr>
        </p:nvSpPr>
        <p:spPr/>
        <p:txBody>
          <a:bodyPr/>
          <a:lstStyle/>
          <a:p>
            <a:fld id="{B01D9778-10B4-40FB-B4E4-44FA89A86639}" type="slidenum">
              <a:rPr lang="en-US" smtClean="0"/>
              <a:pPr/>
              <a:t>25</a:t>
            </a:fld>
            <a:endParaRPr lang="en-US"/>
          </a:p>
        </p:txBody>
      </p:sp>
      <p:sp>
        <p:nvSpPr>
          <p:cNvPr id="5" name="כותרת 1">
            <a:extLst>
              <a:ext uri="{FF2B5EF4-FFF2-40B4-BE49-F238E27FC236}">
                <a16:creationId xmlns:a16="http://schemas.microsoft.com/office/drawing/2014/main" id="{7B4311D2-2C92-2B30-D611-F809498A2364}"/>
              </a:ext>
            </a:extLst>
          </p:cNvPr>
          <p:cNvSpPr>
            <a:spLocks noGrp="1"/>
          </p:cNvSpPr>
          <p:nvPr>
            <p:ph type="title"/>
          </p:nvPr>
        </p:nvSpPr>
        <p:spPr>
          <a:xfrm>
            <a:off x="609600" y="274638"/>
            <a:ext cx="10972800" cy="1143000"/>
          </a:xfrm>
        </p:spPr>
        <p:txBody>
          <a:bodyPr/>
          <a:lstStyle/>
          <a:p>
            <a:r>
              <a:rPr lang="en-US" dirty="0">
                <a:solidFill>
                  <a:srgbClr val="002060"/>
                </a:solidFill>
              </a:rPr>
              <a:t>Literature Survey - SAR Image Statistics</a:t>
            </a:r>
            <a:endParaRPr lang="he-IL" dirty="0">
              <a:solidFill>
                <a:srgbClr val="002060"/>
              </a:solidFill>
            </a:endParaRPr>
          </a:p>
        </p:txBody>
      </p:sp>
      <p:pic>
        <p:nvPicPr>
          <p:cNvPr id="7" name="תמונה 6">
            <a:extLst>
              <a:ext uri="{FF2B5EF4-FFF2-40B4-BE49-F238E27FC236}">
                <a16:creationId xmlns:a16="http://schemas.microsoft.com/office/drawing/2014/main" id="{A27BABF6-1EC9-3A8B-CEA7-E65EF667E203}"/>
              </a:ext>
            </a:extLst>
          </p:cNvPr>
          <p:cNvPicPr>
            <a:picLocks noChangeAspect="1"/>
          </p:cNvPicPr>
          <p:nvPr/>
        </p:nvPicPr>
        <p:blipFill>
          <a:blip r:embed="rId4"/>
          <a:stretch>
            <a:fillRect/>
          </a:stretch>
        </p:blipFill>
        <p:spPr>
          <a:xfrm>
            <a:off x="990600" y="2003297"/>
            <a:ext cx="1864180" cy="762000"/>
          </a:xfrm>
          <a:prstGeom prst="rect">
            <a:avLst/>
          </a:prstGeom>
        </p:spPr>
      </p:pic>
      <p:pic>
        <p:nvPicPr>
          <p:cNvPr id="11" name="תמונה 10">
            <a:extLst>
              <a:ext uri="{FF2B5EF4-FFF2-40B4-BE49-F238E27FC236}">
                <a16:creationId xmlns:a16="http://schemas.microsoft.com/office/drawing/2014/main" id="{160288BC-778A-2F5A-A66C-F33CE3F58E3C}"/>
              </a:ext>
            </a:extLst>
          </p:cNvPr>
          <p:cNvPicPr>
            <a:picLocks noChangeAspect="1"/>
          </p:cNvPicPr>
          <p:nvPr/>
        </p:nvPicPr>
        <p:blipFill>
          <a:blip r:embed="rId5"/>
          <a:stretch>
            <a:fillRect/>
          </a:stretch>
        </p:blipFill>
        <p:spPr>
          <a:xfrm>
            <a:off x="990600" y="4389247"/>
            <a:ext cx="2802904" cy="930274"/>
          </a:xfrm>
          <a:prstGeom prst="rect">
            <a:avLst/>
          </a:prstGeom>
        </p:spPr>
      </p:pic>
      <p:pic>
        <p:nvPicPr>
          <p:cNvPr id="13" name="תמונה 12">
            <a:extLst>
              <a:ext uri="{FF2B5EF4-FFF2-40B4-BE49-F238E27FC236}">
                <a16:creationId xmlns:a16="http://schemas.microsoft.com/office/drawing/2014/main" id="{11D9B9F6-2CC9-C1B4-802B-707B4F954AF4}"/>
              </a:ext>
            </a:extLst>
          </p:cNvPr>
          <p:cNvPicPr>
            <a:picLocks noChangeAspect="1"/>
          </p:cNvPicPr>
          <p:nvPr/>
        </p:nvPicPr>
        <p:blipFill>
          <a:blip r:embed="rId6"/>
          <a:stretch>
            <a:fillRect/>
          </a:stretch>
        </p:blipFill>
        <p:spPr>
          <a:xfrm>
            <a:off x="995680" y="2671761"/>
            <a:ext cx="6563641" cy="933580"/>
          </a:xfrm>
          <a:prstGeom prst="rect">
            <a:avLst/>
          </a:prstGeom>
        </p:spPr>
      </p:pic>
    </p:spTree>
    <p:extLst>
      <p:ext uri="{BB962C8B-B14F-4D97-AF65-F5344CB8AC3E}">
        <p14:creationId xmlns:p14="http://schemas.microsoft.com/office/powerpoint/2010/main" val="1990274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387352-A453-B26A-3076-235E1AC33D40}"/>
              </a:ext>
            </a:extLst>
          </p:cNvPr>
          <p:cNvSpPr>
            <a:spLocks noGrp="1"/>
          </p:cNvSpPr>
          <p:nvPr>
            <p:ph type="title"/>
          </p:nvPr>
        </p:nvSpPr>
        <p:spPr>
          <a:xfrm>
            <a:off x="1084604" y="48794"/>
            <a:ext cx="10972800" cy="1143000"/>
          </a:xfrm>
        </p:spPr>
        <p:txBody>
          <a:bodyPr>
            <a:normAutofit fontScale="90000"/>
          </a:bodyPr>
          <a:lstStyle/>
          <a:p>
            <a:r>
              <a:rPr lang="en-US" dirty="0">
                <a:solidFill>
                  <a:srgbClr val="002060"/>
                </a:solidFill>
              </a:rPr>
              <a:t>Literature Survey - Speckle Noise on MSTAR image</a:t>
            </a:r>
            <a:endParaRPr lang="he-IL" dirty="0">
              <a:solidFill>
                <a:srgbClr val="002060"/>
              </a:solidFill>
            </a:endParaRPr>
          </a:p>
        </p:txBody>
      </p:sp>
      <p:sp>
        <p:nvSpPr>
          <p:cNvPr id="4" name="מציין מיקום של מספר שקופית 3">
            <a:extLst>
              <a:ext uri="{FF2B5EF4-FFF2-40B4-BE49-F238E27FC236}">
                <a16:creationId xmlns:a16="http://schemas.microsoft.com/office/drawing/2014/main" id="{2F90F5CE-2DD6-EEED-970D-42E4C01A10B8}"/>
              </a:ext>
            </a:extLst>
          </p:cNvPr>
          <p:cNvSpPr>
            <a:spLocks noGrp="1"/>
          </p:cNvSpPr>
          <p:nvPr>
            <p:ph type="sldNum" sz="quarter" idx="12"/>
          </p:nvPr>
        </p:nvSpPr>
        <p:spPr/>
        <p:txBody>
          <a:bodyPr/>
          <a:lstStyle/>
          <a:p>
            <a:fld id="{B01D9778-10B4-40FB-B4E4-44FA89A86639}" type="slidenum">
              <a:rPr lang="en-US" smtClean="0"/>
              <a:pPr/>
              <a:t>26</a:t>
            </a:fld>
            <a:endParaRPr lang="en-US"/>
          </a:p>
        </p:txBody>
      </p:sp>
      <mc:AlternateContent xmlns:mc="http://schemas.openxmlformats.org/markup-compatibility/2006" xmlns:a14="http://schemas.microsoft.com/office/drawing/2010/main">
        <mc:Choice Requires="a14">
          <p:sp>
            <p:nvSpPr>
              <p:cNvPr id="7" name="מציין מיקום תוכן 2">
                <a:extLst>
                  <a:ext uri="{FF2B5EF4-FFF2-40B4-BE49-F238E27FC236}">
                    <a16:creationId xmlns:a16="http://schemas.microsoft.com/office/drawing/2014/main" id="{CE8CA3BF-49E7-C90E-71C8-36B924C65054}"/>
                  </a:ext>
                </a:extLst>
              </p:cNvPr>
              <p:cNvSpPr txBox="1">
                <a:spLocks/>
              </p:cNvSpPr>
              <p:nvPr/>
            </p:nvSpPr>
            <p:spPr>
              <a:xfrm>
                <a:off x="134596" y="1104900"/>
                <a:ext cx="11658600" cy="4648199"/>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One BMP2 target SAR image with different speckle noise infused (Different L params):</a:t>
                </a: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a:p>
                <a:r>
                  <a:rPr lang="en-US" dirty="0">
                    <a:solidFill>
                      <a:srgbClr val="002060"/>
                    </a:solidFill>
                  </a:rPr>
                  <a:t>      (a) L=0.2;              (b) L=1;                (c) L=5;        (d) original image</a:t>
                </a:r>
              </a:p>
              <a:p>
                <a:r>
                  <a:rPr lang="en-US" dirty="0">
                    <a:solidFill>
                      <a:srgbClr val="002060"/>
                    </a:solidFill>
                  </a:rPr>
                  <a:t>The speckle noise obeys the gamma distribution with </a:t>
                </a:r>
                <a14:m>
                  <m:oMath xmlns:m="http://schemas.openxmlformats.org/officeDocument/2006/math">
                    <m:r>
                      <a:rPr lang="en-US" sz="2800" i="1" smtClean="0">
                        <a:solidFill>
                          <a:srgbClr val="002060"/>
                        </a:solidFill>
                        <a:latin typeface="Cambria Math" panose="02040503050406030204" pitchFamily="18" charset="0"/>
                        <a:ea typeface="Cambria Math" panose="02040503050406030204" pitchFamily="18" charset="0"/>
                      </a:rPr>
                      <m:t>𝛼</m:t>
                    </m:r>
                    <m:r>
                      <a:rPr lang="en-US" sz="2800" b="0" i="1" smtClean="0">
                        <a:solidFill>
                          <a:srgbClr val="002060"/>
                        </a:solidFill>
                        <a:latin typeface="Cambria Math" panose="02040503050406030204" pitchFamily="18" charset="0"/>
                        <a:ea typeface="Cambria Math" panose="02040503050406030204" pitchFamily="18" charset="0"/>
                      </a:rPr>
                      <m:t>=</m:t>
                    </m:r>
                    <m:r>
                      <a:rPr lang="en-US" sz="2800" b="0" i="1" smtClean="0">
                        <a:solidFill>
                          <a:srgbClr val="002060"/>
                        </a:solidFill>
                        <a:latin typeface="Cambria Math" panose="02040503050406030204" pitchFamily="18" charset="0"/>
                        <a:ea typeface="Cambria Math" panose="02040503050406030204" pitchFamily="18" charset="0"/>
                      </a:rPr>
                      <m:t>𝛽</m:t>
                    </m:r>
                    <m:r>
                      <a:rPr lang="en-US" sz="2800" b="0" i="1" smtClean="0">
                        <a:solidFill>
                          <a:srgbClr val="002060"/>
                        </a:solidFill>
                        <a:latin typeface="Cambria Math" panose="02040503050406030204" pitchFamily="18" charset="0"/>
                        <a:ea typeface="Cambria Math" panose="02040503050406030204" pitchFamily="18" charset="0"/>
                      </a:rPr>
                      <m:t>=</m:t>
                    </m:r>
                    <m:r>
                      <a:rPr lang="en-US" sz="2800" b="0" i="1" smtClean="0">
                        <a:solidFill>
                          <a:srgbClr val="002060"/>
                        </a:solidFill>
                        <a:latin typeface="Cambria Math" panose="02040503050406030204" pitchFamily="18" charset="0"/>
                        <a:ea typeface="Cambria Math" panose="02040503050406030204" pitchFamily="18" charset="0"/>
                      </a:rPr>
                      <m:t>𝐿</m:t>
                    </m:r>
                  </m:oMath>
                </a14:m>
                <a:endParaRPr lang="en-US" sz="2800" dirty="0">
                  <a:solidFill>
                    <a:srgbClr val="002060"/>
                  </a:solidFill>
                  <a:ea typeface="Cambria Math" panose="02040503050406030204" pitchFamily="18" charset="0"/>
                </a:endParaRPr>
              </a:p>
              <a:p>
                <a:endParaRPr lang="en-US" dirty="0">
                  <a:solidFill>
                    <a:srgbClr val="002060"/>
                  </a:solidFill>
                </a:endParaRPr>
              </a:p>
              <a:p>
                <a:endParaRPr lang="en-US" dirty="0">
                  <a:solidFill>
                    <a:srgbClr val="002060"/>
                  </a:solidFill>
                </a:endParaRPr>
              </a:p>
              <a:p>
                <a:endParaRPr lang="en-US" sz="2800" dirty="0">
                  <a:solidFill>
                    <a:srgbClr val="002060"/>
                  </a:solidFill>
                  <a:ea typeface="Cambria Math" panose="02040503050406030204" pitchFamily="18" charset="0"/>
                </a:endParaRPr>
              </a:p>
              <a:p>
                <a:endParaRPr lang="en-US" sz="2800" dirty="0">
                  <a:solidFill>
                    <a:srgbClr val="002060"/>
                  </a:solidFill>
                  <a:ea typeface="Cambria Math" panose="02040503050406030204" pitchFamily="18" charset="0"/>
                </a:endParaRPr>
              </a:p>
              <a:p>
                <a:endParaRPr lang="en-US" dirty="0">
                  <a:solidFill>
                    <a:srgbClr val="002060"/>
                  </a:solidFill>
                </a:endParaRPr>
              </a:p>
              <a:p>
                <a:endParaRPr lang="he-IL" dirty="0">
                  <a:solidFill>
                    <a:srgbClr val="002060"/>
                  </a:solidFill>
                </a:endParaRPr>
              </a:p>
            </p:txBody>
          </p:sp>
        </mc:Choice>
        <mc:Fallback xmlns="">
          <p:sp>
            <p:nvSpPr>
              <p:cNvPr id="7" name="מציין מיקום תוכן 2">
                <a:extLst>
                  <a:ext uri="{FF2B5EF4-FFF2-40B4-BE49-F238E27FC236}">
                    <a16:creationId xmlns:a16="http://schemas.microsoft.com/office/drawing/2014/main" id="{CE8CA3BF-49E7-C90E-71C8-36B924C65054}"/>
                  </a:ext>
                </a:extLst>
              </p:cNvPr>
              <p:cNvSpPr txBox="1">
                <a:spLocks noRot="1" noChangeAspect="1" noMove="1" noResize="1" noEditPoints="1" noAdjustHandles="1" noChangeArrowheads="1" noChangeShapeType="1" noTextEdit="1"/>
              </p:cNvSpPr>
              <p:nvPr/>
            </p:nvSpPr>
            <p:spPr>
              <a:xfrm>
                <a:off x="134596" y="1104900"/>
                <a:ext cx="11658600" cy="4648199"/>
              </a:xfrm>
              <a:prstGeom prst="rect">
                <a:avLst/>
              </a:prstGeom>
              <a:blipFill>
                <a:blip r:embed="rId2"/>
                <a:stretch>
                  <a:fillRect l="-1202" t="-1704" b="-2752"/>
                </a:stretch>
              </a:blipFill>
            </p:spPr>
            <p:txBody>
              <a:bodyPr/>
              <a:lstStyle/>
              <a:p>
                <a:r>
                  <a:rPr lang="he-IL">
                    <a:noFill/>
                  </a:rPr>
                  <a:t> </a:t>
                </a:r>
              </a:p>
            </p:txBody>
          </p:sp>
        </mc:Fallback>
      </mc:AlternateContent>
      <p:sp>
        <p:nvSpPr>
          <p:cNvPr id="8" name="תיבת טקסט 7">
            <a:extLst>
              <a:ext uri="{FF2B5EF4-FFF2-40B4-BE49-F238E27FC236}">
                <a16:creationId xmlns:a16="http://schemas.microsoft.com/office/drawing/2014/main" id="{38C792ED-1BB3-EF81-39E9-F1AF3B1A3E9A}"/>
              </a:ext>
            </a:extLst>
          </p:cNvPr>
          <p:cNvSpPr txBox="1"/>
          <p:nvPr/>
        </p:nvSpPr>
        <p:spPr>
          <a:xfrm>
            <a:off x="152400" y="6663904"/>
            <a:ext cx="9881231" cy="253916"/>
          </a:xfrm>
          <a:prstGeom prst="rect">
            <a:avLst/>
          </a:prstGeom>
          <a:noFill/>
        </p:spPr>
        <p:txBody>
          <a:bodyPr wrap="none" rtlCol="1">
            <a:spAutoFit/>
          </a:bodyPr>
          <a:lstStyle/>
          <a:p>
            <a:r>
              <a:rPr lang="en-US" sz="1050" dirty="0"/>
              <a:t>Zheng, T.; Li, J.; Tian, H.; Wu, Q. The Process Analysis Method of SAR Target Recognition in Pre-Trained CNN Models. Sensors 2023, 23, 6461. https://doi.org/ 10.3390/s23146461</a:t>
            </a:r>
            <a:endParaRPr lang="he-IL" sz="1050" dirty="0"/>
          </a:p>
        </p:txBody>
      </p:sp>
      <p:pic>
        <p:nvPicPr>
          <p:cNvPr id="3" name="תמונה 2">
            <a:extLst>
              <a:ext uri="{FF2B5EF4-FFF2-40B4-BE49-F238E27FC236}">
                <a16:creationId xmlns:a16="http://schemas.microsoft.com/office/drawing/2014/main" id="{D049E1E5-0FBF-2891-4A8C-17302BB7B827}"/>
              </a:ext>
            </a:extLst>
          </p:cNvPr>
          <p:cNvPicPr>
            <a:picLocks noChangeAspect="1"/>
          </p:cNvPicPr>
          <p:nvPr/>
        </p:nvPicPr>
        <p:blipFill>
          <a:blip r:embed="rId3"/>
          <a:stretch>
            <a:fillRect/>
          </a:stretch>
        </p:blipFill>
        <p:spPr>
          <a:xfrm>
            <a:off x="4267200" y="5606672"/>
            <a:ext cx="2802904" cy="930274"/>
          </a:xfrm>
          <a:prstGeom prst="rect">
            <a:avLst/>
          </a:prstGeom>
        </p:spPr>
      </p:pic>
      <p:pic>
        <p:nvPicPr>
          <p:cNvPr id="12" name="תמונה 11">
            <a:extLst>
              <a:ext uri="{FF2B5EF4-FFF2-40B4-BE49-F238E27FC236}">
                <a16:creationId xmlns:a16="http://schemas.microsoft.com/office/drawing/2014/main" id="{14150214-F2DD-C3B1-67C1-3825BED3D8D5}"/>
              </a:ext>
            </a:extLst>
          </p:cNvPr>
          <p:cNvPicPr>
            <a:picLocks noChangeAspect="1"/>
          </p:cNvPicPr>
          <p:nvPr/>
        </p:nvPicPr>
        <p:blipFill>
          <a:blip r:embed="rId4"/>
          <a:stretch>
            <a:fillRect/>
          </a:stretch>
        </p:blipFill>
        <p:spPr>
          <a:xfrm>
            <a:off x="768008" y="2214561"/>
            <a:ext cx="10391775" cy="2428875"/>
          </a:xfrm>
          <a:prstGeom prst="rect">
            <a:avLst/>
          </a:prstGeom>
        </p:spPr>
      </p:pic>
    </p:spTree>
    <p:extLst>
      <p:ext uri="{BB962C8B-B14F-4D97-AF65-F5344CB8AC3E}">
        <p14:creationId xmlns:p14="http://schemas.microsoft.com/office/powerpoint/2010/main" val="823401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6A2C3-ED80-685D-A040-531A6073B3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070089-A5A0-B902-C80A-2EE2DC0ABA49}"/>
              </a:ext>
            </a:extLst>
          </p:cNvPr>
          <p:cNvSpPr>
            <a:spLocks noGrp="1"/>
          </p:cNvSpPr>
          <p:nvPr>
            <p:ph type="title"/>
          </p:nvPr>
        </p:nvSpPr>
        <p:spPr/>
        <p:txBody>
          <a:bodyPr/>
          <a:lstStyle/>
          <a:p>
            <a:r>
              <a:rPr lang="en-US" dirty="0">
                <a:solidFill>
                  <a:srgbClr val="002060"/>
                </a:solidFill>
              </a:rPr>
              <a:t>Outline</a:t>
            </a:r>
            <a:endParaRPr lang="he-IL" dirty="0">
              <a:solidFill>
                <a:srgbClr val="002060"/>
              </a:solidFill>
            </a:endParaRPr>
          </a:p>
        </p:txBody>
      </p:sp>
      <p:sp>
        <p:nvSpPr>
          <p:cNvPr id="3" name="Content Placeholder 2">
            <a:extLst>
              <a:ext uri="{FF2B5EF4-FFF2-40B4-BE49-F238E27FC236}">
                <a16:creationId xmlns:a16="http://schemas.microsoft.com/office/drawing/2014/main" id="{51E61A69-1A58-43E3-C036-433520532A5C}"/>
              </a:ext>
            </a:extLst>
          </p:cNvPr>
          <p:cNvSpPr>
            <a:spLocks noGrp="1"/>
          </p:cNvSpPr>
          <p:nvPr>
            <p:ph idx="1"/>
          </p:nvPr>
        </p:nvSpPr>
        <p:spPr/>
        <p:txBody>
          <a:bodyPr/>
          <a:lstStyle/>
          <a:p>
            <a:pPr>
              <a:lnSpc>
                <a:spcPct val="300000"/>
              </a:lnSpc>
            </a:pPr>
            <a:r>
              <a:rPr lang="en-US" dirty="0">
                <a:solidFill>
                  <a:schemeClr val="bg1">
                    <a:lumMod val="65000"/>
                  </a:schemeClr>
                </a:solidFill>
              </a:rPr>
              <a:t>Project goal, background and literature survey</a:t>
            </a:r>
          </a:p>
          <a:p>
            <a:pPr>
              <a:lnSpc>
                <a:spcPct val="300000"/>
              </a:lnSpc>
            </a:pPr>
            <a:r>
              <a:rPr lang="en-US" dirty="0">
                <a:solidFill>
                  <a:srgbClr val="002060"/>
                </a:solidFill>
              </a:rPr>
              <a:t>Chosen Solution and Results</a:t>
            </a:r>
          </a:p>
          <a:p>
            <a:pPr>
              <a:lnSpc>
                <a:spcPct val="300000"/>
              </a:lnSpc>
            </a:pPr>
            <a:r>
              <a:rPr lang="en-US" dirty="0">
                <a:solidFill>
                  <a:schemeClr val="bg1">
                    <a:lumMod val="65000"/>
                  </a:schemeClr>
                </a:solidFill>
              </a:rPr>
              <a:t>Conclusions and Future work</a:t>
            </a:r>
          </a:p>
        </p:txBody>
      </p:sp>
      <p:sp>
        <p:nvSpPr>
          <p:cNvPr id="5" name="Slide Number Placeholder 4">
            <a:extLst>
              <a:ext uri="{FF2B5EF4-FFF2-40B4-BE49-F238E27FC236}">
                <a16:creationId xmlns:a16="http://schemas.microsoft.com/office/drawing/2014/main" id="{3FB66092-D833-DD30-9E37-B7FA3C049E21}"/>
              </a:ext>
            </a:extLst>
          </p:cNvPr>
          <p:cNvSpPr>
            <a:spLocks noGrp="1"/>
          </p:cNvSpPr>
          <p:nvPr>
            <p:ph type="sldNum" sz="quarter" idx="12"/>
          </p:nvPr>
        </p:nvSpPr>
        <p:spPr/>
        <p:txBody>
          <a:bodyPr/>
          <a:lstStyle/>
          <a:p>
            <a:fld id="{B01D9778-10B4-40FB-B4E4-44FA89A86639}" type="slidenum">
              <a:rPr lang="en-US" smtClean="0"/>
              <a:pPr/>
              <a:t>27</a:t>
            </a:fld>
            <a:endParaRPr lang="en-US"/>
          </a:p>
        </p:txBody>
      </p:sp>
    </p:spTree>
    <p:extLst>
      <p:ext uri="{BB962C8B-B14F-4D97-AF65-F5344CB8AC3E}">
        <p14:creationId xmlns:p14="http://schemas.microsoft.com/office/powerpoint/2010/main" val="1531570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B306B1-CAC0-AAF2-4DDB-02447C2768B3}"/>
              </a:ext>
            </a:extLst>
          </p:cNvPr>
          <p:cNvSpPr>
            <a:spLocks noGrp="1"/>
          </p:cNvSpPr>
          <p:nvPr>
            <p:ph type="title"/>
          </p:nvPr>
        </p:nvSpPr>
        <p:spPr/>
        <p:txBody>
          <a:bodyPr/>
          <a:lstStyle/>
          <a:p>
            <a:r>
              <a:rPr lang="en-US" dirty="0">
                <a:solidFill>
                  <a:srgbClr val="002060"/>
                </a:solidFill>
              </a:rPr>
              <a:t>Chosen Solution – Architectures overview</a:t>
            </a:r>
            <a:endParaRPr lang="he-IL" dirty="0">
              <a:solidFill>
                <a:srgbClr val="002060"/>
              </a:solidFill>
            </a:endParaRPr>
          </a:p>
        </p:txBody>
      </p:sp>
      <p:sp>
        <p:nvSpPr>
          <p:cNvPr id="3" name="מציין מיקום תוכן 2">
            <a:extLst>
              <a:ext uri="{FF2B5EF4-FFF2-40B4-BE49-F238E27FC236}">
                <a16:creationId xmlns:a16="http://schemas.microsoft.com/office/drawing/2014/main" id="{1852EEFC-079E-A587-1F36-79D976226F34}"/>
              </a:ext>
            </a:extLst>
          </p:cNvPr>
          <p:cNvSpPr>
            <a:spLocks noGrp="1"/>
          </p:cNvSpPr>
          <p:nvPr>
            <p:ph idx="1"/>
          </p:nvPr>
        </p:nvSpPr>
        <p:spPr>
          <a:xfrm>
            <a:off x="157596" y="1250155"/>
            <a:ext cx="10972800" cy="4525963"/>
          </a:xfrm>
        </p:spPr>
        <p:txBody>
          <a:bodyPr>
            <a:normAutofit/>
          </a:bodyPr>
          <a:lstStyle/>
          <a:p>
            <a:r>
              <a:rPr lang="en-US" sz="2800" dirty="0">
                <a:solidFill>
                  <a:srgbClr val="002060"/>
                </a:solidFill>
              </a:rPr>
              <a:t>During the project we tested several solutions, classical and Deep Learning Networks. All Solutions were implemented in Python Code</a:t>
            </a:r>
          </a:p>
          <a:p>
            <a:r>
              <a:rPr lang="en-US" sz="2800" dirty="0">
                <a:solidFill>
                  <a:srgbClr val="002060"/>
                </a:solidFill>
              </a:rPr>
              <a:t>Classical Methods:</a:t>
            </a:r>
          </a:p>
          <a:p>
            <a:pPr marL="1028700" lvl="1" indent="-571500">
              <a:buFont typeface="+mj-lt"/>
              <a:buAutoNum type="romanUcPeriod"/>
            </a:pPr>
            <a:r>
              <a:rPr lang="en-US" sz="2400" dirty="0">
                <a:solidFill>
                  <a:srgbClr val="002060"/>
                </a:solidFill>
              </a:rPr>
              <a:t>KNN</a:t>
            </a:r>
          </a:p>
          <a:p>
            <a:pPr marL="1028700" lvl="1" indent="-571500">
              <a:buFont typeface="+mj-lt"/>
              <a:buAutoNum type="romanUcPeriod"/>
            </a:pPr>
            <a:r>
              <a:rPr lang="en-US" sz="2400" dirty="0">
                <a:solidFill>
                  <a:srgbClr val="002060"/>
                </a:solidFill>
              </a:rPr>
              <a:t>KNN + Data Augmentation</a:t>
            </a:r>
          </a:p>
          <a:p>
            <a:pPr marL="1028700" lvl="1" indent="-571500">
              <a:buFont typeface="+mj-lt"/>
              <a:buAutoNum type="romanUcPeriod"/>
            </a:pPr>
            <a:r>
              <a:rPr lang="en-US" sz="2400" dirty="0">
                <a:solidFill>
                  <a:srgbClr val="002060"/>
                </a:solidFill>
              </a:rPr>
              <a:t>Random Forest</a:t>
            </a:r>
          </a:p>
          <a:p>
            <a:endParaRPr lang="en-US" sz="2800" dirty="0">
              <a:solidFill>
                <a:srgbClr val="002060"/>
              </a:solidFill>
            </a:endParaRPr>
          </a:p>
          <a:p>
            <a:pPr marL="0" indent="0">
              <a:buNone/>
            </a:pPr>
            <a:endParaRPr lang="en-US" sz="1800" dirty="0">
              <a:solidFill>
                <a:srgbClr val="002060"/>
              </a:solidFill>
            </a:endParaRPr>
          </a:p>
          <a:p>
            <a:pPr marL="0" indent="0">
              <a:buNone/>
            </a:pPr>
            <a:endParaRPr lang="en-US" sz="1800" dirty="0">
              <a:solidFill>
                <a:srgbClr val="002060"/>
              </a:solidFill>
            </a:endParaRPr>
          </a:p>
          <a:p>
            <a:pPr marL="0" indent="0">
              <a:buNone/>
            </a:pPr>
            <a:endParaRPr lang="en-US" sz="2800" dirty="0">
              <a:solidFill>
                <a:srgbClr val="002060"/>
              </a:solidFill>
            </a:endParaRPr>
          </a:p>
          <a:p>
            <a:endParaRPr lang="he-IL" sz="2800" dirty="0">
              <a:solidFill>
                <a:srgbClr val="002060"/>
              </a:solidFill>
            </a:endParaRPr>
          </a:p>
        </p:txBody>
      </p:sp>
      <p:sp>
        <p:nvSpPr>
          <p:cNvPr id="4" name="מציין מיקום של מספר שקופית 3">
            <a:extLst>
              <a:ext uri="{FF2B5EF4-FFF2-40B4-BE49-F238E27FC236}">
                <a16:creationId xmlns:a16="http://schemas.microsoft.com/office/drawing/2014/main" id="{D2F052B5-9614-AA76-7140-DA2CAC26CBA4}"/>
              </a:ext>
            </a:extLst>
          </p:cNvPr>
          <p:cNvSpPr>
            <a:spLocks noGrp="1"/>
          </p:cNvSpPr>
          <p:nvPr>
            <p:ph type="sldNum" sz="quarter" idx="12"/>
          </p:nvPr>
        </p:nvSpPr>
        <p:spPr/>
        <p:txBody>
          <a:bodyPr/>
          <a:lstStyle/>
          <a:p>
            <a:fld id="{B01D9778-10B4-40FB-B4E4-44FA89A86639}" type="slidenum">
              <a:rPr lang="en-US" smtClean="0"/>
              <a:pPr/>
              <a:t>28</a:t>
            </a:fld>
            <a:endParaRPr lang="en-US"/>
          </a:p>
        </p:txBody>
      </p:sp>
      <p:sp>
        <p:nvSpPr>
          <p:cNvPr id="7" name="תיבת טקסט 6">
            <a:extLst>
              <a:ext uri="{FF2B5EF4-FFF2-40B4-BE49-F238E27FC236}">
                <a16:creationId xmlns:a16="http://schemas.microsoft.com/office/drawing/2014/main" id="{9B3944B2-F35F-E9ED-2BCE-EB937763C918}"/>
              </a:ext>
            </a:extLst>
          </p:cNvPr>
          <p:cNvSpPr txBox="1"/>
          <p:nvPr/>
        </p:nvSpPr>
        <p:spPr>
          <a:xfrm>
            <a:off x="5486400" y="2209800"/>
            <a:ext cx="7465868" cy="5084469"/>
          </a:xfrm>
          <a:prstGeom prst="rect">
            <a:avLst/>
          </a:prstGeom>
          <a:noFill/>
        </p:spPr>
        <p:txBody>
          <a:bodyPr wrap="square">
            <a:spAutoFit/>
          </a:bodyPr>
          <a:lstStyle/>
          <a:p>
            <a:pPr marL="457200" indent="-457200">
              <a:spcBef>
                <a:spcPct val="20000"/>
              </a:spcBef>
              <a:buFont typeface="Arial" panose="020B0604020202020204" pitchFamily="34" charset="0"/>
              <a:buChar char="•"/>
            </a:pPr>
            <a:r>
              <a:rPr lang="en-US" sz="2800" dirty="0">
                <a:solidFill>
                  <a:srgbClr val="002060"/>
                </a:solidFill>
              </a:rPr>
              <a:t>Deep Neural Networks:</a:t>
            </a:r>
          </a:p>
          <a:p>
            <a:pPr marL="1028700" lvl="1" indent="-571500">
              <a:spcBef>
                <a:spcPct val="20000"/>
              </a:spcBef>
              <a:buFont typeface="+mj-lt"/>
              <a:buAutoNum type="romanUcPeriod"/>
            </a:pPr>
            <a:r>
              <a:rPr lang="en-US" sz="2800" dirty="0" err="1">
                <a:solidFill>
                  <a:srgbClr val="002060"/>
                </a:solidFill>
              </a:rPr>
              <a:t>Matlab</a:t>
            </a:r>
            <a:r>
              <a:rPr lang="en-US" sz="2800" dirty="0">
                <a:solidFill>
                  <a:srgbClr val="002060"/>
                </a:solidFill>
              </a:rPr>
              <a:t> DL Network –Demo </a:t>
            </a:r>
            <a:r>
              <a:rPr lang="en-US" sz="2000" dirty="0">
                <a:solidFill>
                  <a:srgbClr val="002060"/>
                </a:solidFill>
              </a:rPr>
              <a:t>[4]</a:t>
            </a:r>
            <a:endParaRPr lang="en-US" sz="2800" dirty="0">
              <a:solidFill>
                <a:srgbClr val="002060"/>
              </a:solidFill>
            </a:endParaRPr>
          </a:p>
          <a:p>
            <a:pPr marL="1028700" lvl="1" indent="-571500">
              <a:spcBef>
                <a:spcPct val="20000"/>
              </a:spcBef>
              <a:buFont typeface="+mj-lt"/>
              <a:buAutoNum type="romanUcPeriod"/>
            </a:pPr>
            <a:r>
              <a:rPr lang="en-US" sz="2800" dirty="0">
                <a:solidFill>
                  <a:srgbClr val="002060"/>
                </a:solidFill>
              </a:rPr>
              <a:t>Resnet-18 </a:t>
            </a:r>
            <a:r>
              <a:rPr lang="en-US" sz="2000" dirty="0">
                <a:solidFill>
                  <a:srgbClr val="002060"/>
                </a:solidFill>
              </a:rPr>
              <a:t>[5]</a:t>
            </a:r>
          </a:p>
          <a:p>
            <a:pPr marL="1028700" lvl="1" indent="-571500">
              <a:spcBef>
                <a:spcPct val="20000"/>
              </a:spcBef>
              <a:buFont typeface="+mj-lt"/>
              <a:buAutoNum type="romanUcPeriod"/>
            </a:pPr>
            <a:r>
              <a:rPr lang="en-US" sz="2800" dirty="0">
                <a:solidFill>
                  <a:srgbClr val="002060"/>
                </a:solidFill>
              </a:rPr>
              <a:t>LSTM </a:t>
            </a:r>
            <a:r>
              <a:rPr lang="en-US" sz="2000" dirty="0">
                <a:solidFill>
                  <a:srgbClr val="002060"/>
                </a:solidFill>
              </a:rPr>
              <a:t>[6]</a:t>
            </a:r>
          </a:p>
          <a:p>
            <a:pPr marL="1028700" lvl="1" indent="-571500">
              <a:spcBef>
                <a:spcPct val="20000"/>
              </a:spcBef>
              <a:buFont typeface="+mj-lt"/>
              <a:buAutoNum type="romanUcPeriod"/>
            </a:pPr>
            <a:r>
              <a:rPr lang="en-US" sz="2800" dirty="0">
                <a:solidFill>
                  <a:srgbClr val="002060"/>
                </a:solidFill>
              </a:rPr>
              <a:t>LSTM Bidirectional </a:t>
            </a:r>
            <a:r>
              <a:rPr lang="en-US" sz="2000" dirty="0">
                <a:solidFill>
                  <a:srgbClr val="002060"/>
                </a:solidFill>
              </a:rPr>
              <a:t>[7]</a:t>
            </a:r>
          </a:p>
          <a:p>
            <a:pPr marL="1028700" lvl="1" indent="-571500">
              <a:spcBef>
                <a:spcPct val="20000"/>
              </a:spcBef>
              <a:buFont typeface="+mj-lt"/>
              <a:buAutoNum type="romanUcPeriod"/>
            </a:pPr>
            <a:r>
              <a:rPr lang="en-US" sz="2800" dirty="0">
                <a:solidFill>
                  <a:srgbClr val="002060"/>
                </a:solidFill>
              </a:rPr>
              <a:t>Transformers </a:t>
            </a:r>
            <a:r>
              <a:rPr lang="en-US" sz="2000" dirty="0">
                <a:solidFill>
                  <a:srgbClr val="002060"/>
                </a:solidFill>
              </a:rPr>
              <a:t>[8]</a:t>
            </a:r>
          </a:p>
          <a:p>
            <a:pPr marL="1028700" lvl="1" indent="-571500">
              <a:spcBef>
                <a:spcPct val="20000"/>
              </a:spcBef>
              <a:buFont typeface="+mj-lt"/>
              <a:buAutoNum type="romanUcPeriod"/>
            </a:pPr>
            <a:r>
              <a:rPr lang="en-US" sz="2800" dirty="0">
                <a:solidFill>
                  <a:srgbClr val="002060"/>
                </a:solidFill>
              </a:rPr>
              <a:t>AConvNet </a:t>
            </a:r>
            <a:r>
              <a:rPr lang="en-US" sz="2000" dirty="0">
                <a:solidFill>
                  <a:srgbClr val="002060"/>
                </a:solidFill>
              </a:rPr>
              <a:t>[9] </a:t>
            </a:r>
            <a:r>
              <a:rPr lang="en-US" sz="2400" dirty="0">
                <a:solidFill>
                  <a:srgbClr val="002060"/>
                </a:solidFill>
              </a:rPr>
              <a:t>(CNN Based network)</a:t>
            </a:r>
          </a:p>
          <a:p>
            <a:pPr marL="1028700" lvl="1" indent="-571500">
              <a:spcBef>
                <a:spcPct val="20000"/>
              </a:spcBef>
              <a:buFont typeface="+mj-lt"/>
              <a:buAutoNum type="romanUcPeriod"/>
            </a:pPr>
            <a:r>
              <a:rPr lang="en-US" sz="2800" b="1" dirty="0">
                <a:solidFill>
                  <a:srgbClr val="FF0000"/>
                </a:solidFill>
              </a:rPr>
              <a:t>Ensemble-</a:t>
            </a:r>
            <a:r>
              <a:rPr lang="en-US" sz="2800" b="1" dirty="0" err="1">
                <a:solidFill>
                  <a:srgbClr val="FF0000"/>
                </a:solidFill>
              </a:rPr>
              <a:t>AConvNet</a:t>
            </a:r>
            <a:r>
              <a:rPr lang="en-US" sz="2800" b="1" dirty="0">
                <a:solidFill>
                  <a:srgbClr val="FF0000"/>
                </a:solidFill>
              </a:rPr>
              <a:t> - Ours</a:t>
            </a:r>
          </a:p>
          <a:p>
            <a:pPr marL="1028700" lvl="1" indent="-571500">
              <a:spcBef>
                <a:spcPct val="20000"/>
              </a:spcBef>
              <a:buFont typeface="+mj-lt"/>
              <a:buAutoNum type="romanUcPeriod"/>
            </a:pPr>
            <a:endParaRPr lang="en-US" sz="2800" dirty="0">
              <a:solidFill>
                <a:srgbClr val="002060"/>
              </a:solidFill>
            </a:endParaRPr>
          </a:p>
          <a:p>
            <a:pPr lvl="1"/>
            <a:endParaRPr lang="en-US" dirty="0">
              <a:solidFill>
                <a:srgbClr val="002060"/>
              </a:solidFill>
            </a:endParaRPr>
          </a:p>
        </p:txBody>
      </p:sp>
    </p:spTree>
    <p:extLst>
      <p:ext uri="{BB962C8B-B14F-4D97-AF65-F5344CB8AC3E}">
        <p14:creationId xmlns:p14="http://schemas.microsoft.com/office/powerpoint/2010/main" val="337589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B306B1-CAC0-AAF2-4DDB-02447C2768B3}"/>
              </a:ext>
            </a:extLst>
          </p:cNvPr>
          <p:cNvSpPr>
            <a:spLocks noGrp="1"/>
          </p:cNvSpPr>
          <p:nvPr>
            <p:ph type="title"/>
          </p:nvPr>
        </p:nvSpPr>
        <p:spPr/>
        <p:txBody>
          <a:bodyPr/>
          <a:lstStyle/>
          <a:p>
            <a:r>
              <a:rPr lang="en-US" dirty="0" err="1">
                <a:solidFill>
                  <a:srgbClr val="002060"/>
                </a:solidFill>
              </a:rPr>
              <a:t>Matlab</a:t>
            </a:r>
            <a:r>
              <a:rPr lang="en-US" dirty="0">
                <a:solidFill>
                  <a:srgbClr val="002060"/>
                </a:solidFill>
              </a:rPr>
              <a:t> Demo for MSTAR</a:t>
            </a:r>
            <a:endParaRPr lang="he-IL" dirty="0">
              <a:solidFill>
                <a:srgbClr val="002060"/>
              </a:solidFill>
            </a:endParaRPr>
          </a:p>
        </p:txBody>
      </p:sp>
      <p:sp>
        <p:nvSpPr>
          <p:cNvPr id="3" name="מציין מיקום תוכן 2">
            <a:extLst>
              <a:ext uri="{FF2B5EF4-FFF2-40B4-BE49-F238E27FC236}">
                <a16:creationId xmlns:a16="http://schemas.microsoft.com/office/drawing/2014/main" id="{1852EEFC-079E-A587-1F36-79D976226F34}"/>
              </a:ext>
            </a:extLst>
          </p:cNvPr>
          <p:cNvSpPr>
            <a:spLocks noGrp="1"/>
          </p:cNvSpPr>
          <p:nvPr>
            <p:ph idx="1"/>
          </p:nvPr>
        </p:nvSpPr>
        <p:spPr/>
        <p:txBody>
          <a:bodyPr>
            <a:normAutofit/>
          </a:bodyPr>
          <a:lstStyle/>
          <a:p>
            <a:r>
              <a:rPr lang="en-US" dirty="0">
                <a:solidFill>
                  <a:srgbClr val="002060"/>
                </a:solidFill>
              </a:rPr>
              <a:t>MATLAB have an example to show how to train a CNN to classify SAR targets.</a:t>
            </a:r>
          </a:p>
          <a:p>
            <a:r>
              <a:rPr lang="en-US" dirty="0">
                <a:solidFill>
                  <a:srgbClr val="002060"/>
                </a:solidFill>
              </a:rPr>
              <a:t>The original MATLAB implementation</a:t>
            </a:r>
            <a:r>
              <a:rPr lang="en-US" sz="2400" dirty="0">
                <a:solidFill>
                  <a:srgbClr val="002060"/>
                </a:solidFill>
              </a:rPr>
              <a:t>[4] </a:t>
            </a:r>
            <a:r>
              <a:rPr lang="en-US" dirty="0">
                <a:solidFill>
                  <a:srgbClr val="002060"/>
                </a:solidFill>
              </a:rPr>
              <a:t>is based on the 8 class MSTAR dataset.</a:t>
            </a:r>
          </a:p>
          <a:p>
            <a:r>
              <a:rPr lang="en-US" dirty="0">
                <a:solidFill>
                  <a:srgbClr val="002060"/>
                </a:solidFill>
              </a:rPr>
              <a:t>*Train = 0.8, Validation = 0.1, Test = 0.1</a:t>
            </a:r>
          </a:p>
          <a:p>
            <a:endParaRPr lang="en-US" dirty="0">
              <a:solidFill>
                <a:srgbClr val="002060"/>
              </a:solidFill>
            </a:endParaRPr>
          </a:p>
          <a:p>
            <a:pPr marL="0" indent="0">
              <a:buNone/>
            </a:pPr>
            <a:endParaRPr lang="en-US" sz="2000" dirty="0">
              <a:solidFill>
                <a:srgbClr val="002060"/>
              </a:solidFill>
            </a:endParaRPr>
          </a:p>
          <a:p>
            <a:pPr marL="0" indent="0">
              <a:buNone/>
            </a:pPr>
            <a:endParaRPr lang="en-US" sz="2000" dirty="0">
              <a:solidFill>
                <a:srgbClr val="002060"/>
              </a:solidFill>
            </a:endParaRPr>
          </a:p>
          <a:p>
            <a:pPr marL="0" indent="0">
              <a:buNone/>
            </a:pPr>
            <a:r>
              <a:rPr lang="en-US" sz="2000" dirty="0">
                <a:solidFill>
                  <a:srgbClr val="002060"/>
                </a:solidFill>
              </a:rPr>
              <a:t>*This is </a:t>
            </a:r>
            <a:r>
              <a:rPr lang="en-US" sz="2000" b="1" dirty="0">
                <a:solidFill>
                  <a:srgbClr val="002060"/>
                </a:solidFill>
              </a:rPr>
              <a:t>not</a:t>
            </a:r>
            <a:r>
              <a:rPr lang="en-US" sz="2000" dirty="0">
                <a:solidFill>
                  <a:srgbClr val="002060"/>
                </a:solidFill>
              </a:rPr>
              <a:t> the standard data split in the literature</a:t>
            </a:r>
            <a:endParaRPr lang="en-US" dirty="0">
              <a:solidFill>
                <a:srgbClr val="002060"/>
              </a:solidFill>
            </a:endParaRPr>
          </a:p>
          <a:p>
            <a:endParaRPr lang="en-US" dirty="0">
              <a:solidFill>
                <a:srgbClr val="002060"/>
              </a:solidFill>
            </a:endParaRPr>
          </a:p>
          <a:p>
            <a:endParaRPr lang="he-IL" dirty="0">
              <a:solidFill>
                <a:srgbClr val="002060"/>
              </a:solidFill>
            </a:endParaRPr>
          </a:p>
        </p:txBody>
      </p:sp>
      <p:sp>
        <p:nvSpPr>
          <p:cNvPr id="4" name="מציין מיקום של מספר שקופית 3">
            <a:extLst>
              <a:ext uri="{FF2B5EF4-FFF2-40B4-BE49-F238E27FC236}">
                <a16:creationId xmlns:a16="http://schemas.microsoft.com/office/drawing/2014/main" id="{D2F052B5-9614-AA76-7140-DA2CAC26CBA4}"/>
              </a:ext>
            </a:extLst>
          </p:cNvPr>
          <p:cNvSpPr>
            <a:spLocks noGrp="1"/>
          </p:cNvSpPr>
          <p:nvPr>
            <p:ph type="sldNum" sz="quarter" idx="12"/>
          </p:nvPr>
        </p:nvSpPr>
        <p:spPr/>
        <p:txBody>
          <a:bodyPr/>
          <a:lstStyle/>
          <a:p>
            <a:fld id="{B01D9778-10B4-40FB-B4E4-44FA89A86639}" type="slidenum">
              <a:rPr lang="en-US" smtClean="0"/>
              <a:pPr/>
              <a:t>29</a:t>
            </a:fld>
            <a:endParaRPr lang="en-US"/>
          </a:p>
        </p:txBody>
      </p:sp>
    </p:spTree>
    <p:extLst>
      <p:ext uri="{BB962C8B-B14F-4D97-AF65-F5344CB8AC3E}">
        <p14:creationId xmlns:p14="http://schemas.microsoft.com/office/powerpoint/2010/main" val="2902512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A62C6-168D-53BC-99CD-97AB9352D4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D9E2F-3F20-D0EE-27FD-52649323591D}"/>
              </a:ext>
            </a:extLst>
          </p:cNvPr>
          <p:cNvSpPr>
            <a:spLocks noGrp="1"/>
          </p:cNvSpPr>
          <p:nvPr>
            <p:ph type="title"/>
          </p:nvPr>
        </p:nvSpPr>
        <p:spPr/>
        <p:txBody>
          <a:bodyPr/>
          <a:lstStyle/>
          <a:p>
            <a:r>
              <a:rPr lang="en-US" dirty="0">
                <a:solidFill>
                  <a:srgbClr val="002060"/>
                </a:solidFill>
              </a:rPr>
              <a:t>Outline</a:t>
            </a:r>
            <a:endParaRPr lang="he-IL" dirty="0">
              <a:solidFill>
                <a:srgbClr val="002060"/>
              </a:solidFill>
            </a:endParaRPr>
          </a:p>
        </p:txBody>
      </p:sp>
      <p:sp>
        <p:nvSpPr>
          <p:cNvPr id="3" name="Content Placeholder 2">
            <a:extLst>
              <a:ext uri="{FF2B5EF4-FFF2-40B4-BE49-F238E27FC236}">
                <a16:creationId xmlns:a16="http://schemas.microsoft.com/office/drawing/2014/main" id="{D316494D-87C6-8FAB-B24A-02DAE6E09464}"/>
              </a:ext>
            </a:extLst>
          </p:cNvPr>
          <p:cNvSpPr>
            <a:spLocks noGrp="1"/>
          </p:cNvSpPr>
          <p:nvPr>
            <p:ph idx="1"/>
          </p:nvPr>
        </p:nvSpPr>
        <p:spPr/>
        <p:txBody>
          <a:bodyPr/>
          <a:lstStyle/>
          <a:p>
            <a:pPr>
              <a:lnSpc>
                <a:spcPct val="300000"/>
              </a:lnSpc>
            </a:pPr>
            <a:r>
              <a:rPr lang="en-US" dirty="0">
                <a:solidFill>
                  <a:srgbClr val="002060"/>
                </a:solidFill>
              </a:rPr>
              <a:t>Project goal, background and literature survey</a:t>
            </a:r>
          </a:p>
          <a:p>
            <a:pPr>
              <a:lnSpc>
                <a:spcPct val="300000"/>
              </a:lnSpc>
            </a:pPr>
            <a:r>
              <a:rPr lang="en-US" dirty="0">
                <a:solidFill>
                  <a:schemeClr val="bg1">
                    <a:lumMod val="65000"/>
                  </a:schemeClr>
                </a:solidFill>
              </a:rPr>
              <a:t>Chosen Solution and Results</a:t>
            </a:r>
          </a:p>
          <a:p>
            <a:pPr>
              <a:lnSpc>
                <a:spcPct val="300000"/>
              </a:lnSpc>
            </a:pPr>
            <a:r>
              <a:rPr lang="en-US" dirty="0">
                <a:solidFill>
                  <a:schemeClr val="bg1">
                    <a:lumMod val="65000"/>
                  </a:schemeClr>
                </a:solidFill>
              </a:rPr>
              <a:t>Conclusions and Future work</a:t>
            </a:r>
          </a:p>
        </p:txBody>
      </p:sp>
      <p:sp>
        <p:nvSpPr>
          <p:cNvPr id="5" name="Slide Number Placeholder 4">
            <a:extLst>
              <a:ext uri="{FF2B5EF4-FFF2-40B4-BE49-F238E27FC236}">
                <a16:creationId xmlns:a16="http://schemas.microsoft.com/office/drawing/2014/main" id="{84D165BC-8631-05BA-0636-BC21D7826D8E}"/>
              </a:ext>
            </a:extLst>
          </p:cNvPr>
          <p:cNvSpPr>
            <a:spLocks noGrp="1"/>
          </p:cNvSpPr>
          <p:nvPr>
            <p:ph type="sldNum" sz="quarter" idx="12"/>
          </p:nvPr>
        </p:nvSpPr>
        <p:spPr/>
        <p:txBody>
          <a:bodyPr/>
          <a:lstStyle/>
          <a:p>
            <a:fld id="{B01D9778-10B4-40FB-B4E4-44FA89A86639}" type="slidenum">
              <a:rPr lang="en-US" smtClean="0"/>
              <a:pPr/>
              <a:t>3</a:t>
            </a:fld>
            <a:endParaRPr lang="en-US"/>
          </a:p>
        </p:txBody>
      </p:sp>
    </p:spTree>
    <p:extLst>
      <p:ext uri="{BB962C8B-B14F-4D97-AF65-F5344CB8AC3E}">
        <p14:creationId xmlns:p14="http://schemas.microsoft.com/office/powerpoint/2010/main" val="1885634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F9AFBB-3963-E080-97AD-4CE5D4D19FE1}"/>
              </a:ext>
            </a:extLst>
          </p:cNvPr>
          <p:cNvSpPr>
            <a:spLocks noGrp="1"/>
          </p:cNvSpPr>
          <p:nvPr>
            <p:ph type="title"/>
          </p:nvPr>
        </p:nvSpPr>
        <p:spPr/>
        <p:txBody>
          <a:bodyPr/>
          <a:lstStyle/>
          <a:p>
            <a:r>
              <a:rPr lang="en-US" dirty="0" err="1">
                <a:solidFill>
                  <a:srgbClr val="002060"/>
                </a:solidFill>
              </a:rPr>
              <a:t>Matlab</a:t>
            </a:r>
            <a:r>
              <a:rPr lang="en-US" dirty="0">
                <a:solidFill>
                  <a:srgbClr val="002060"/>
                </a:solidFill>
              </a:rPr>
              <a:t> DL Architecture</a:t>
            </a:r>
            <a:endParaRPr lang="he-IL" dirty="0">
              <a:solidFill>
                <a:srgbClr val="002060"/>
              </a:solidFill>
            </a:endParaRPr>
          </a:p>
        </p:txBody>
      </p:sp>
      <p:sp>
        <p:nvSpPr>
          <p:cNvPr id="3" name="מציין מיקום תוכן 2">
            <a:extLst>
              <a:ext uri="{FF2B5EF4-FFF2-40B4-BE49-F238E27FC236}">
                <a16:creationId xmlns:a16="http://schemas.microsoft.com/office/drawing/2014/main" id="{281E1845-CA04-ED2B-34A4-01AFBC75C0FE}"/>
              </a:ext>
            </a:extLst>
          </p:cNvPr>
          <p:cNvSpPr>
            <a:spLocks noGrp="1"/>
          </p:cNvSpPr>
          <p:nvPr>
            <p:ph idx="1"/>
          </p:nvPr>
        </p:nvSpPr>
        <p:spPr/>
        <p:txBody>
          <a:bodyPr/>
          <a:lstStyle/>
          <a:p>
            <a:r>
              <a:rPr lang="en-US" dirty="0">
                <a:solidFill>
                  <a:srgbClr val="002060"/>
                </a:solidFill>
              </a:rPr>
              <a:t>Each Block contain:</a:t>
            </a: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he-IL" dirty="0">
              <a:solidFill>
                <a:srgbClr val="002060"/>
              </a:solidFill>
            </a:endParaRPr>
          </a:p>
        </p:txBody>
      </p:sp>
      <p:sp>
        <p:nvSpPr>
          <p:cNvPr id="4" name="מציין מיקום של מספר שקופית 3">
            <a:extLst>
              <a:ext uri="{FF2B5EF4-FFF2-40B4-BE49-F238E27FC236}">
                <a16:creationId xmlns:a16="http://schemas.microsoft.com/office/drawing/2014/main" id="{68BE79EE-B62C-4802-4D37-B4C81727A705}"/>
              </a:ext>
            </a:extLst>
          </p:cNvPr>
          <p:cNvSpPr>
            <a:spLocks noGrp="1"/>
          </p:cNvSpPr>
          <p:nvPr>
            <p:ph type="sldNum" sz="quarter" idx="12"/>
          </p:nvPr>
        </p:nvSpPr>
        <p:spPr/>
        <p:txBody>
          <a:bodyPr/>
          <a:lstStyle/>
          <a:p>
            <a:fld id="{B01D9778-10B4-40FB-B4E4-44FA89A86639}" type="slidenum">
              <a:rPr lang="en-US" smtClean="0"/>
              <a:pPr/>
              <a:t>30</a:t>
            </a:fld>
            <a:endParaRPr lang="en-US" dirty="0"/>
          </a:p>
        </p:txBody>
      </p:sp>
      <p:sp>
        <p:nvSpPr>
          <p:cNvPr id="8" name="תיבת טקסט 7">
            <a:extLst>
              <a:ext uri="{FF2B5EF4-FFF2-40B4-BE49-F238E27FC236}">
                <a16:creationId xmlns:a16="http://schemas.microsoft.com/office/drawing/2014/main" id="{045D82FC-6D27-F255-E06D-A805ADEB9164}"/>
              </a:ext>
            </a:extLst>
          </p:cNvPr>
          <p:cNvSpPr txBox="1"/>
          <p:nvPr/>
        </p:nvSpPr>
        <p:spPr>
          <a:xfrm>
            <a:off x="990600" y="2108856"/>
            <a:ext cx="6096000" cy="1754326"/>
          </a:xfrm>
          <a:prstGeom prst="rect">
            <a:avLst/>
          </a:prstGeom>
          <a:noFill/>
        </p:spPr>
        <p:txBody>
          <a:bodyPr wrap="square">
            <a:spAutoFit/>
          </a:bodyPr>
          <a:lstStyle/>
          <a:p>
            <a:r>
              <a:rPr lang="en-US" dirty="0">
                <a:solidFill>
                  <a:srgbClr val="002060"/>
                </a:solidFill>
              </a:rPr>
              <a:t>Conv2d (K=kernel, O=output channels, P=padding=1)</a:t>
            </a:r>
          </a:p>
          <a:p>
            <a:r>
              <a:rPr lang="en-US" dirty="0" err="1">
                <a:solidFill>
                  <a:srgbClr val="002060"/>
                </a:solidFill>
              </a:rPr>
              <a:t>ReLU</a:t>
            </a:r>
            <a:r>
              <a:rPr lang="en-US" dirty="0">
                <a:solidFill>
                  <a:srgbClr val="002060"/>
                </a:solidFill>
              </a:rPr>
              <a:t> Layer</a:t>
            </a:r>
          </a:p>
          <a:p>
            <a:r>
              <a:rPr lang="en-US" dirty="0">
                <a:solidFill>
                  <a:srgbClr val="002060"/>
                </a:solidFill>
              </a:rPr>
              <a:t>Conv2d (K=kernel, O=output channels , P=padding=1)</a:t>
            </a:r>
          </a:p>
          <a:p>
            <a:r>
              <a:rPr lang="en-US" dirty="0">
                <a:solidFill>
                  <a:srgbClr val="002060"/>
                </a:solidFill>
              </a:rPr>
              <a:t>Batch Norm (mean=0, variance =1)</a:t>
            </a:r>
          </a:p>
          <a:p>
            <a:r>
              <a:rPr lang="en-US" dirty="0" err="1">
                <a:solidFill>
                  <a:srgbClr val="002060"/>
                </a:solidFill>
              </a:rPr>
              <a:t>ReLU</a:t>
            </a:r>
            <a:r>
              <a:rPr lang="en-US" dirty="0">
                <a:solidFill>
                  <a:srgbClr val="002060"/>
                </a:solidFill>
              </a:rPr>
              <a:t> Layer</a:t>
            </a:r>
          </a:p>
          <a:p>
            <a:r>
              <a:rPr lang="en-US" dirty="0">
                <a:solidFill>
                  <a:srgbClr val="002060"/>
                </a:solidFill>
              </a:rPr>
              <a:t>Max Pooling (size 2, stride 2)</a:t>
            </a:r>
            <a:endParaRPr lang="he-IL" dirty="0">
              <a:solidFill>
                <a:srgbClr val="002060"/>
              </a:solidFill>
            </a:endParaRPr>
          </a:p>
        </p:txBody>
      </p:sp>
      <p:sp>
        <p:nvSpPr>
          <p:cNvPr id="9" name="מלבן 8">
            <a:extLst>
              <a:ext uri="{FF2B5EF4-FFF2-40B4-BE49-F238E27FC236}">
                <a16:creationId xmlns:a16="http://schemas.microsoft.com/office/drawing/2014/main" id="{3AF87530-D77C-74F4-5F29-4FE12D66527F}"/>
              </a:ext>
            </a:extLst>
          </p:cNvPr>
          <p:cNvSpPr/>
          <p:nvPr/>
        </p:nvSpPr>
        <p:spPr>
          <a:xfrm>
            <a:off x="76200" y="4371837"/>
            <a:ext cx="1160780" cy="1143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Input Image (128x128)</a:t>
            </a:r>
            <a:endParaRPr lang="he-IL" dirty="0"/>
          </a:p>
        </p:txBody>
      </p:sp>
      <p:sp>
        <p:nvSpPr>
          <p:cNvPr id="10" name="מלבן 9">
            <a:extLst>
              <a:ext uri="{FF2B5EF4-FFF2-40B4-BE49-F238E27FC236}">
                <a16:creationId xmlns:a16="http://schemas.microsoft.com/office/drawing/2014/main" id="{0D6E22CA-1584-38E4-72DE-62C5DA5046F1}"/>
              </a:ext>
            </a:extLst>
          </p:cNvPr>
          <p:cNvSpPr/>
          <p:nvPr/>
        </p:nvSpPr>
        <p:spPr>
          <a:xfrm>
            <a:off x="1295400" y="4371837"/>
            <a:ext cx="1160780" cy="11430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Block</a:t>
            </a:r>
          </a:p>
          <a:p>
            <a:pPr algn="ctr"/>
            <a:r>
              <a:rPr lang="en-US" dirty="0"/>
              <a:t>K=3, O=32</a:t>
            </a:r>
            <a:endParaRPr lang="he-IL" dirty="0"/>
          </a:p>
        </p:txBody>
      </p:sp>
      <p:sp>
        <p:nvSpPr>
          <p:cNvPr id="11" name="מלבן 10">
            <a:extLst>
              <a:ext uri="{FF2B5EF4-FFF2-40B4-BE49-F238E27FC236}">
                <a16:creationId xmlns:a16="http://schemas.microsoft.com/office/drawing/2014/main" id="{265F60FB-6EAF-5A73-670A-80EE722010F5}"/>
              </a:ext>
            </a:extLst>
          </p:cNvPr>
          <p:cNvSpPr/>
          <p:nvPr/>
        </p:nvSpPr>
        <p:spPr>
          <a:xfrm>
            <a:off x="2514600" y="4371837"/>
            <a:ext cx="1160780" cy="11430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Block</a:t>
            </a:r>
          </a:p>
          <a:p>
            <a:pPr algn="ctr"/>
            <a:r>
              <a:rPr lang="en-US" dirty="0"/>
              <a:t>K=3, O=64</a:t>
            </a:r>
            <a:endParaRPr lang="he-IL" dirty="0"/>
          </a:p>
        </p:txBody>
      </p:sp>
      <p:sp>
        <p:nvSpPr>
          <p:cNvPr id="12" name="מלבן 11">
            <a:extLst>
              <a:ext uri="{FF2B5EF4-FFF2-40B4-BE49-F238E27FC236}">
                <a16:creationId xmlns:a16="http://schemas.microsoft.com/office/drawing/2014/main" id="{139707B4-5579-1D09-90CB-7C41EA7B5313}"/>
              </a:ext>
            </a:extLst>
          </p:cNvPr>
          <p:cNvSpPr/>
          <p:nvPr/>
        </p:nvSpPr>
        <p:spPr>
          <a:xfrm>
            <a:off x="3733800" y="4366757"/>
            <a:ext cx="1160780" cy="11430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Block</a:t>
            </a:r>
          </a:p>
          <a:p>
            <a:pPr algn="ctr"/>
            <a:r>
              <a:rPr lang="en-US" sz="1600" dirty="0"/>
              <a:t>K=3, O=128</a:t>
            </a:r>
            <a:endParaRPr lang="he-IL" sz="1600" dirty="0"/>
          </a:p>
        </p:txBody>
      </p:sp>
      <p:sp>
        <p:nvSpPr>
          <p:cNvPr id="13" name="מלבן 12">
            <a:extLst>
              <a:ext uri="{FF2B5EF4-FFF2-40B4-BE49-F238E27FC236}">
                <a16:creationId xmlns:a16="http://schemas.microsoft.com/office/drawing/2014/main" id="{BCA58309-590E-EFCD-8364-FB52E7EB6D36}"/>
              </a:ext>
            </a:extLst>
          </p:cNvPr>
          <p:cNvSpPr/>
          <p:nvPr/>
        </p:nvSpPr>
        <p:spPr>
          <a:xfrm>
            <a:off x="4953000" y="4371837"/>
            <a:ext cx="1160780" cy="11430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Block</a:t>
            </a:r>
          </a:p>
          <a:p>
            <a:pPr algn="ctr"/>
            <a:r>
              <a:rPr lang="en-US" sz="1600" dirty="0"/>
              <a:t>K=3, O=256</a:t>
            </a:r>
            <a:endParaRPr lang="he-IL" sz="1600" dirty="0"/>
          </a:p>
        </p:txBody>
      </p:sp>
      <p:sp>
        <p:nvSpPr>
          <p:cNvPr id="14" name="מלבן 13">
            <a:extLst>
              <a:ext uri="{FF2B5EF4-FFF2-40B4-BE49-F238E27FC236}">
                <a16:creationId xmlns:a16="http://schemas.microsoft.com/office/drawing/2014/main" id="{3E878031-5742-64BB-CF50-93B702E49699}"/>
              </a:ext>
            </a:extLst>
          </p:cNvPr>
          <p:cNvSpPr/>
          <p:nvPr/>
        </p:nvSpPr>
        <p:spPr>
          <a:xfrm>
            <a:off x="6172200" y="4371837"/>
            <a:ext cx="1160780" cy="11430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Conv2d</a:t>
            </a:r>
          </a:p>
          <a:p>
            <a:pPr algn="ctr"/>
            <a:r>
              <a:rPr lang="en-US" sz="1600" dirty="0"/>
              <a:t>K=6, O=512, P=0</a:t>
            </a:r>
            <a:endParaRPr lang="he-IL" sz="1600" dirty="0"/>
          </a:p>
        </p:txBody>
      </p:sp>
      <p:sp>
        <p:nvSpPr>
          <p:cNvPr id="15" name="מלבן 14">
            <a:extLst>
              <a:ext uri="{FF2B5EF4-FFF2-40B4-BE49-F238E27FC236}">
                <a16:creationId xmlns:a16="http://schemas.microsoft.com/office/drawing/2014/main" id="{0D3147C6-B14E-F251-A024-8F760CFAF6AD}"/>
              </a:ext>
            </a:extLst>
          </p:cNvPr>
          <p:cNvSpPr/>
          <p:nvPr/>
        </p:nvSpPr>
        <p:spPr>
          <a:xfrm>
            <a:off x="7391400" y="4371837"/>
            <a:ext cx="1160780" cy="11430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Dropout</a:t>
            </a:r>
          </a:p>
          <a:p>
            <a:pPr algn="ctr"/>
            <a:r>
              <a:rPr lang="en-US" sz="1600" dirty="0"/>
              <a:t>P=0.5</a:t>
            </a:r>
            <a:endParaRPr lang="he-IL" sz="1600" dirty="0"/>
          </a:p>
        </p:txBody>
      </p:sp>
      <p:sp>
        <p:nvSpPr>
          <p:cNvPr id="16" name="מלבן 15">
            <a:extLst>
              <a:ext uri="{FF2B5EF4-FFF2-40B4-BE49-F238E27FC236}">
                <a16:creationId xmlns:a16="http://schemas.microsoft.com/office/drawing/2014/main" id="{836EFEFC-B79F-3DFC-CF46-07123E2265C9}"/>
              </a:ext>
            </a:extLst>
          </p:cNvPr>
          <p:cNvSpPr/>
          <p:nvPr/>
        </p:nvSpPr>
        <p:spPr>
          <a:xfrm>
            <a:off x="8592820" y="4371837"/>
            <a:ext cx="1160780" cy="1143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err="1"/>
              <a:t>FullyConnected</a:t>
            </a:r>
            <a:endParaRPr lang="en-US" sz="1200" dirty="0"/>
          </a:p>
          <a:p>
            <a:pPr algn="ctr"/>
            <a:r>
              <a:rPr lang="en-US" sz="1400" dirty="0"/>
              <a:t>I=512, O=512</a:t>
            </a:r>
            <a:endParaRPr lang="he-IL" sz="1400" dirty="0"/>
          </a:p>
        </p:txBody>
      </p:sp>
      <p:sp>
        <p:nvSpPr>
          <p:cNvPr id="17" name="מלבן 16">
            <a:extLst>
              <a:ext uri="{FF2B5EF4-FFF2-40B4-BE49-F238E27FC236}">
                <a16:creationId xmlns:a16="http://schemas.microsoft.com/office/drawing/2014/main" id="{22D9ED77-FECF-7F52-EE35-612A2CC81EDE}"/>
              </a:ext>
            </a:extLst>
          </p:cNvPr>
          <p:cNvSpPr/>
          <p:nvPr/>
        </p:nvSpPr>
        <p:spPr>
          <a:xfrm>
            <a:off x="9788506" y="4371837"/>
            <a:ext cx="1160780" cy="1143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err="1"/>
              <a:t>FullyConnected</a:t>
            </a:r>
            <a:endParaRPr lang="en-US" sz="1200" dirty="0"/>
          </a:p>
          <a:p>
            <a:pPr algn="ctr"/>
            <a:r>
              <a:rPr lang="en-US" sz="1400" dirty="0"/>
              <a:t>I=512, O=8</a:t>
            </a:r>
            <a:endParaRPr lang="he-IL" sz="1400" dirty="0"/>
          </a:p>
        </p:txBody>
      </p:sp>
      <p:sp>
        <p:nvSpPr>
          <p:cNvPr id="18" name="מלבן 17">
            <a:extLst>
              <a:ext uri="{FF2B5EF4-FFF2-40B4-BE49-F238E27FC236}">
                <a16:creationId xmlns:a16="http://schemas.microsoft.com/office/drawing/2014/main" id="{D08967D0-4766-F2A3-00A9-37BBF1A0D9E2}"/>
              </a:ext>
            </a:extLst>
          </p:cNvPr>
          <p:cNvSpPr/>
          <p:nvPr/>
        </p:nvSpPr>
        <p:spPr>
          <a:xfrm>
            <a:off x="11008656" y="4366757"/>
            <a:ext cx="1160780" cy="1137226"/>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t>SoftMax</a:t>
            </a:r>
          </a:p>
        </p:txBody>
      </p:sp>
      <p:sp>
        <p:nvSpPr>
          <p:cNvPr id="19" name="תיבת טקסט 18">
            <a:extLst>
              <a:ext uri="{FF2B5EF4-FFF2-40B4-BE49-F238E27FC236}">
                <a16:creationId xmlns:a16="http://schemas.microsoft.com/office/drawing/2014/main" id="{427DECBF-257F-1F98-BC51-639D6B10410B}"/>
              </a:ext>
            </a:extLst>
          </p:cNvPr>
          <p:cNvSpPr txBox="1"/>
          <p:nvPr/>
        </p:nvSpPr>
        <p:spPr>
          <a:xfrm>
            <a:off x="113147" y="5512734"/>
            <a:ext cx="1202573" cy="369332"/>
          </a:xfrm>
          <a:prstGeom prst="rect">
            <a:avLst/>
          </a:prstGeom>
          <a:noFill/>
        </p:spPr>
        <p:txBody>
          <a:bodyPr wrap="none" rtlCol="1">
            <a:spAutoFit/>
          </a:bodyPr>
          <a:lstStyle/>
          <a:p>
            <a:r>
              <a:rPr lang="en-US" dirty="0"/>
              <a:t>128x128x1</a:t>
            </a:r>
            <a:endParaRPr lang="he-IL" dirty="0"/>
          </a:p>
        </p:txBody>
      </p:sp>
      <p:sp>
        <p:nvSpPr>
          <p:cNvPr id="20" name="תיבת טקסט 19">
            <a:extLst>
              <a:ext uri="{FF2B5EF4-FFF2-40B4-BE49-F238E27FC236}">
                <a16:creationId xmlns:a16="http://schemas.microsoft.com/office/drawing/2014/main" id="{1B250794-5E89-A2E5-C2BE-308E3541378F}"/>
              </a:ext>
            </a:extLst>
          </p:cNvPr>
          <p:cNvSpPr txBox="1"/>
          <p:nvPr/>
        </p:nvSpPr>
        <p:spPr>
          <a:xfrm>
            <a:off x="1333013" y="5512734"/>
            <a:ext cx="1085554" cy="369332"/>
          </a:xfrm>
          <a:prstGeom prst="rect">
            <a:avLst/>
          </a:prstGeom>
          <a:noFill/>
        </p:spPr>
        <p:txBody>
          <a:bodyPr wrap="none" rtlCol="1">
            <a:spAutoFit/>
          </a:bodyPr>
          <a:lstStyle/>
          <a:p>
            <a:r>
              <a:rPr lang="en-US" dirty="0"/>
              <a:t>64x64x32</a:t>
            </a:r>
            <a:endParaRPr lang="he-IL" dirty="0"/>
          </a:p>
        </p:txBody>
      </p:sp>
      <p:sp>
        <p:nvSpPr>
          <p:cNvPr id="21" name="תיבת טקסט 20">
            <a:extLst>
              <a:ext uri="{FF2B5EF4-FFF2-40B4-BE49-F238E27FC236}">
                <a16:creationId xmlns:a16="http://schemas.microsoft.com/office/drawing/2014/main" id="{CCEA7AC3-41D2-E11F-3F7A-B7BFC5384FB2}"/>
              </a:ext>
            </a:extLst>
          </p:cNvPr>
          <p:cNvSpPr txBox="1"/>
          <p:nvPr/>
        </p:nvSpPr>
        <p:spPr>
          <a:xfrm>
            <a:off x="2514600" y="5503983"/>
            <a:ext cx="1085554" cy="369332"/>
          </a:xfrm>
          <a:prstGeom prst="rect">
            <a:avLst/>
          </a:prstGeom>
          <a:noFill/>
        </p:spPr>
        <p:txBody>
          <a:bodyPr wrap="none" rtlCol="1">
            <a:spAutoFit/>
          </a:bodyPr>
          <a:lstStyle/>
          <a:p>
            <a:r>
              <a:rPr lang="en-US" dirty="0"/>
              <a:t>32x32x64</a:t>
            </a:r>
            <a:endParaRPr lang="he-IL" dirty="0"/>
          </a:p>
        </p:txBody>
      </p:sp>
      <p:sp>
        <p:nvSpPr>
          <p:cNvPr id="22" name="תיבת טקסט 21">
            <a:extLst>
              <a:ext uri="{FF2B5EF4-FFF2-40B4-BE49-F238E27FC236}">
                <a16:creationId xmlns:a16="http://schemas.microsoft.com/office/drawing/2014/main" id="{ADC5BFAC-0C26-36FE-0EEF-33606E938680}"/>
              </a:ext>
            </a:extLst>
          </p:cNvPr>
          <p:cNvSpPr txBox="1"/>
          <p:nvPr/>
        </p:nvSpPr>
        <p:spPr>
          <a:xfrm>
            <a:off x="3727154" y="5514848"/>
            <a:ext cx="1202573" cy="369332"/>
          </a:xfrm>
          <a:prstGeom prst="rect">
            <a:avLst/>
          </a:prstGeom>
          <a:noFill/>
        </p:spPr>
        <p:txBody>
          <a:bodyPr wrap="none" rtlCol="1">
            <a:spAutoFit/>
          </a:bodyPr>
          <a:lstStyle/>
          <a:p>
            <a:r>
              <a:rPr lang="en-US" dirty="0"/>
              <a:t>16x16x128</a:t>
            </a:r>
            <a:endParaRPr lang="he-IL" dirty="0"/>
          </a:p>
        </p:txBody>
      </p:sp>
      <p:sp>
        <p:nvSpPr>
          <p:cNvPr id="23" name="תיבת טקסט 22">
            <a:extLst>
              <a:ext uri="{FF2B5EF4-FFF2-40B4-BE49-F238E27FC236}">
                <a16:creationId xmlns:a16="http://schemas.microsoft.com/office/drawing/2014/main" id="{FA66B613-02AF-BB44-4298-BA3DCA36058C}"/>
              </a:ext>
            </a:extLst>
          </p:cNvPr>
          <p:cNvSpPr txBox="1"/>
          <p:nvPr/>
        </p:nvSpPr>
        <p:spPr>
          <a:xfrm>
            <a:off x="5011509" y="5512734"/>
            <a:ext cx="968535" cy="369332"/>
          </a:xfrm>
          <a:prstGeom prst="rect">
            <a:avLst/>
          </a:prstGeom>
          <a:noFill/>
        </p:spPr>
        <p:txBody>
          <a:bodyPr wrap="none" rtlCol="1">
            <a:spAutoFit/>
          </a:bodyPr>
          <a:lstStyle/>
          <a:p>
            <a:r>
              <a:rPr lang="en-US" dirty="0"/>
              <a:t>8x8x256</a:t>
            </a:r>
            <a:endParaRPr lang="he-IL" dirty="0"/>
          </a:p>
        </p:txBody>
      </p:sp>
      <p:sp>
        <p:nvSpPr>
          <p:cNvPr id="24" name="תיבת טקסט 23">
            <a:extLst>
              <a:ext uri="{FF2B5EF4-FFF2-40B4-BE49-F238E27FC236}">
                <a16:creationId xmlns:a16="http://schemas.microsoft.com/office/drawing/2014/main" id="{B023C206-64F1-BF25-B5BE-C4613456715E}"/>
              </a:ext>
            </a:extLst>
          </p:cNvPr>
          <p:cNvSpPr txBox="1"/>
          <p:nvPr/>
        </p:nvSpPr>
        <p:spPr>
          <a:xfrm>
            <a:off x="6211958" y="5532103"/>
            <a:ext cx="968535" cy="369332"/>
          </a:xfrm>
          <a:prstGeom prst="rect">
            <a:avLst/>
          </a:prstGeom>
          <a:noFill/>
        </p:spPr>
        <p:txBody>
          <a:bodyPr wrap="none" rtlCol="1">
            <a:spAutoFit/>
          </a:bodyPr>
          <a:lstStyle/>
          <a:p>
            <a:r>
              <a:rPr lang="en-US" dirty="0"/>
              <a:t>1x1x512</a:t>
            </a:r>
            <a:endParaRPr lang="he-IL" dirty="0"/>
          </a:p>
        </p:txBody>
      </p:sp>
      <p:sp>
        <p:nvSpPr>
          <p:cNvPr id="25" name="תיבת טקסט 24">
            <a:extLst>
              <a:ext uri="{FF2B5EF4-FFF2-40B4-BE49-F238E27FC236}">
                <a16:creationId xmlns:a16="http://schemas.microsoft.com/office/drawing/2014/main" id="{17BE4EA1-66BA-4230-A1B2-110B94CFDA64}"/>
              </a:ext>
            </a:extLst>
          </p:cNvPr>
          <p:cNvSpPr txBox="1"/>
          <p:nvPr/>
        </p:nvSpPr>
        <p:spPr>
          <a:xfrm>
            <a:off x="7411764" y="5541312"/>
            <a:ext cx="968535" cy="369332"/>
          </a:xfrm>
          <a:prstGeom prst="rect">
            <a:avLst/>
          </a:prstGeom>
          <a:noFill/>
        </p:spPr>
        <p:txBody>
          <a:bodyPr wrap="none" rtlCol="1">
            <a:spAutoFit/>
          </a:bodyPr>
          <a:lstStyle/>
          <a:p>
            <a:r>
              <a:rPr lang="en-US" dirty="0"/>
              <a:t>1x1x512</a:t>
            </a:r>
            <a:endParaRPr lang="he-IL" dirty="0"/>
          </a:p>
        </p:txBody>
      </p:sp>
      <p:sp>
        <p:nvSpPr>
          <p:cNvPr id="26" name="תיבת טקסט 25">
            <a:extLst>
              <a:ext uri="{FF2B5EF4-FFF2-40B4-BE49-F238E27FC236}">
                <a16:creationId xmlns:a16="http://schemas.microsoft.com/office/drawing/2014/main" id="{E3FA3145-F984-91AE-EBF1-FB8B396CF432}"/>
              </a:ext>
            </a:extLst>
          </p:cNvPr>
          <p:cNvSpPr txBox="1"/>
          <p:nvPr/>
        </p:nvSpPr>
        <p:spPr>
          <a:xfrm>
            <a:off x="8611570" y="5532103"/>
            <a:ext cx="1202573" cy="369332"/>
          </a:xfrm>
          <a:prstGeom prst="rect">
            <a:avLst/>
          </a:prstGeom>
          <a:noFill/>
        </p:spPr>
        <p:txBody>
          <a:bodyPr wrap="none" rtlCol="1">
            <a:spAutoFit/>
          </a:bodyPr>
          <a:lstStyle/>
          <a:p>
            <a:r>
              <a:rPr lang="en-US" dirty="0"/>
              <a:t>512x512x1</a:t>
            </a:r>
            <a:endParaRPr lang="he-IL" dirty="0"/>
          </a:p>
        </p:txBody>
      </p:sp>
      <p:sp>
        <p:nvSpPr>
          <p:cNvPr id="27" name="תיבת טקסט 26">
            <a:extLst>
              <a:ext uri="{FF2B5EF4-FFF2-40B4-BE49-F238E27FC236}">
                <a16:creationId xmlns:a16="http://schemas.microsoft.com/office/drawing/2014/main" id="{554A1778-A363-A315-C019-B222EAAE80DC}"/>
              </a:ext>
            </a:extLst>
          </p:cNvPr>
          <p:cNvSpPr txBox="1"/>
          <p:nvPr/>
        </p:nvSpPr>
        <p:spPr>
          <a:xfrm>
            <a:off x="9918050" y="5514944"/>
            <a:ext cx="968535" cy="369332"/>
          </a:xfrm>
          <a:prstGeom prst="rect">
            <a:avLst/>
          </a:prstGeom>
          <a:noFill/>
        </p:spPr>
        <p:txBody>
          <a:bodyPr wrap="none" rtlCol="1">
            <a:spAutoFit/>
          </a:bodyPr>
          <a:lstStyle/>
          <a:p>
            <a:r>
              <a:rPr lang="en-US" dirty="0"/>
              <a:t>512x8x1</a:t>
            </a:r>
            <a:endParaRPr lang="he-IL" dirty="0"/>
          </a:p>
        </p:txBody>
      </p:sp>
      <p:sp>
        <p:nvSpPr>
          <p:cNvPr id="28" name="תיבת טקסט 27">
            <a:extLst>
              <a:ext uri="{FF2B5EF4-FFF2-40B4-BE49-F238E27FC236}">
                <a16:creationId xmlns:a16="http://schemas.microsoft.com/office/drawing/2014/main" id="{816472E2-4836-664E-EF8F-3316B53931DF}"/>
              </a:ext>
            </a:extLst>
          </p:cNvPr>
          <p:cNvSpPr txBox="1"/>
          <p:nvPr/>
        </p:nvSpPr>
        <p:spPr>
          <a:xfrm>
            <a:off x="11270302" y="5541312"/>
            <a:ext cx="734496" cy="369332"/>
          </a:xfrm>
          <a:prstGeom prst="rect">
            <a:avLst/>
          </a:prstGeom>
          <a:noFill/>
        </p:spPr>
        <p:txBody>
          <a:bodyPr wrap="none" rtlCol="1">
            <a:spAutoFit/>
          </a:bodyPr>
          <a:lstStyle/>
          <a:p>
            <a:r>
              <a:rPr lang="en-US" dirty="0"/>
              <a:t>1x8x1</a:t>
            </a:r>
            <a:endParaRPr lang="he-IL" dirty="0"/>
          </a:p>
        </p:txBody>
      </p:sp>
    </p:spTree>
    <p:extLst>
      <p:ext uri="{BB962C8B-B14F-4D97-AF65-F5344CB8AC3E}">
        <p14:creationId xmlns:p14="http://schemas.microsoft.com/office/powerpoint/2010/main" val="1131001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D319C76-91A5-C184-52DE-3806582C62DB}"/>
              </a:ext>
            </a:extLst>
          </p:cNvPr>
          <p:cNvSpPr>
            <a:spLocks noGrp="1"/>
          </p:cNvSpPr>
          <p:nvPr>
            <p:ph type="title"/>
          </p:nvPr>
        </p:nvSpPr>
        <p:spPr/>
        <p:txBody>
          <a:bodyPr/>
          <a:lstStyle/>
          <a:p>
            <a:r>
              <a:rPr lang="en-US" dirty="0">
                <a:solidFill>
                  <a:srgbClr val="002060"/>
                </a:solidFill>
              </a:rPr>
              <a:t>MATLAB Demo Results</a:t>
            </a:r>
            <a:endParaRPr lang="he-IL" dirty="0">
              <a:solidFill>
                <a:srgbClr val="002060"/>
              </a:solidFill>
            </a:endParaRPr>
          </a:p>
        </p:txBody>
      </p:sp>
      <p:graphicFrame>
        <p:nvGraphicFramePr>
          <p:cNvPr id="5" name="מציין מיקום תוכן 4">
            <a:extLst>
              <a:ext uri="{FF2B5EF4-FFF2-40B4-BE49-F238E27FC236}">
                <a16:creationId xmlns:a16="http://schemas.microsoft.com/office/drawing/2014/main" id="{85F20DF1-BAA8-4AD8-DFFD-DB822F98B63D}"/>
              </a:ext>
            </a:extLst>
          </p:cNvPr>
          <p:cNvGraphicFramePr>
            <a:graphicFrameLocks noGrp="1"/>
          </p:cNvGraphicFramePr>
          <p:nvPr>
            <p:ph idx="1"/>
          </p:nvPr>
        </p:nvGraphicFramePr>
        <p:xfrm>
          <a:off x="1473200" y="1783398"/>
          <a:ext cx="9607059" cy="741680"/>
        </p:xfrm>
        <a:graphic>
          <a:graphicData uri="http://schemas.openxmlformats.org/drawingml/2006/table">
            <a:tbl>
              <a:tblPr rtl="1" firstRow="1" bandRow="1">
                <a:tableStyleId>{5C22544A-7EE6-4342-B048-85BDC9FD1C3A}</a:tableStyleId>
              </a:tblPr>
              <a:tblGrid>
                <a:gridCol w="873369">
                  <a:extLst>
                    <a:ext uri="{9D8B030D-6E8A-4147-A177-3AD203B41FA5}">
                      <a16:colId xmlns:a16="http://schemas.microsoft.com/office/drawing/2014/main" val="1740570760"/>
                    </a:ext>
                  </a:extLst>
                </a:gridCol>
                <a:gridCol w="873369">
                  <a:extLst>
                    <a:ext uri="{9D8B030D-6E8A-4147-A177-3AD203B41FA5}">
                      <a16:colId xmlns:a16="http://schemas.microsoft.com/office/drawing/2014/main" val="1547334377"/>
                    </a:ext>
                  </a:extLst>
                </a:gridCol>
                <a:gridCol w="873369">
                  <a:extLst>
                    <a:ext uri="{9D8B030D-6E8A-4147-A177-3AD203B41FA5}">
                      <a16:colId xmlns:a16="http://schemas.microsoft.com/office/drawing/2014/main" val="2621235284"/>
                    </a:ext>
                  </a:extLst>
                </a:gridCol>
                <a:gridCol w="873369">
                  <a:extLst>
                    <a:ext uri="{9D8B030D-6E8A-4147-A177-3AD203B41FA5}">
                      <a16:colId xmlns:a16="http://schemas.microsoft.com/office/drawing/2014/main" val="2093782418"/>
                    </a:ext>
                  </a:extLst>
                </a:gridCol>
                <a:gridCol w="873369">
                  <a:extLst>
                    <a:ext uri="{9D8B030D-6E8A-4147-A177-3AD203B41FA5}">
                      <a16:colId xmlns:a16="http://schemas.microsoft.com/office/drawing/2014/main" val="231532831"/>
                    </a:ext>
                  </a:extLst>
                </a:gridCol>
                <a:gridCol w="873369">
                  <a:extLst>
                    <a:ext uri="{9D8B030D-6E8A-4147-A177-3AD203B41FA5}">
                      <a16:colId xmlns:a16="http://schemas.microsoft.com/office/drawing/2014/main" val="178189724"/>
                    </a:ext>
                  </a:extLst>
                </a:gridCol>
                <a:gridCol w="873369">
                  <a:extLst>
                    <a:ext uri="{9D8B030D-6E8A-4147-A177-3AD203B41FA5}">
                      <a16:colId xmlns:a16="http://schemas.microsoft.com/office/drawing/2014/main" val="1978058448"/>
                    </a:ext>
                  </a:extLst>
                </a:gridCol>
                <a:gridCol w="873369">
                  <a:extLst>
                    <a:ext uri="{9D8B030D-6E8A-4147-A177-3AD203B41FA5}">
                      <a16:colId xmlns:a16="http://schemas.microsoft.com/office/drawing/2014/main" val="793183752"/>
                    </a:ext>
                  </a:extLst>
                </a:gridCol>
                <a:gridCol w="780369">
                  <a:extLst>
                    <a:ext uri="{9D8B030D-6E8A-4147-A177-3AD203B41FA5}">
                      <a16:colId xmlns:a16="http://schemas.microsoft.com/office/drawing/2014/main" val="706269713"/>
                    </a:ext>
                  </a:extLst>
                </a:gridCol>
                <a:gridCol w="783102">
                  <a:extLst>
                    <a:ext uri="{9D8B030D-6E8A-4147-A177-3AD203B41FA5}">
                      <a16:colId xmlns:a16="http://schemas.microsoft.com/office/drawing/2014/main" val="1818040826"/>
                    </a:ext>
                  </a:extLst>
                </a:gridCol>
                <a:gridCol w="1056636">
                  <a:extLst>
                    <a:ext uri="{9D8B030D-6E8A-4147-A177-3AD203B41FA5}">
                      <a16:colId xmlns:a16="http://schemas.microsoft.com/office/drawing/2014/main" val="2180461877"/>
                    </a:ext>
                  </a:extLst>
                </a:gridCol>
              </a:tblGrid>
              <a:tr h="370840">
                <a:tc>
                  <a:txBody>
                    <a:bodyPr/>
                    <a:lstStyle/>
                    <a:p>
                      <a:pPr rtl="1"/>
                      <a:r>
                        <a:rPr lang="en-US" dirty="0"/>
                        <a:t>9</a:t>
                      </a:r>
                      <a:endParaRPr lang="he-IL" dirty="0"/>
                    </a:p>
                  </a:txBody>
                  <a:tcPr/>
                </a:tc>
                <a:tc>
                  <a:txBody>
                    <a:bodyPr/>
                    <a:lstStyle/>
                    <a:p>
                      <a:pPr rtl="1"/>
                      <a:r>
                        <a:rPr lang="en-US" dirty="0"/>
                        <a:t>8</a:t>
                      </a:r>
                      <a:endParaRPr lang="he-IL" dirty="0"/>
                    </a:p>
                  </a:txBody>
                  <a:tcPr/>
                </a:tc>
                <a:tc>
                  <a:txBody>
                    <a:bodyPr/>
                    <a:lstStyle/>
                    <a:p>
                      <a:pPr rtl="1"/>
                      <a:r>
                        <a:rPr lang="en-US" dirty="0"/>
                        <a:t>7</a:t>
                      </a:r>
                      <a:endParaRPr lang="he-IL" dirty="0"/>
                    </a:p>
                  </a:txBody>
                  <a:tcPr/>
                </a:tc>
                <a:tc>
                  <a:txBody>
                    <a:bodyPr/>
                    <a:lstStyle/>
                    <a:p>
                      <a:pPr rtl="1"/>
                      <a:r>
                        <a:rPr lang="en-US" dirty="0"/>
                        <a:t>6</a:t>
                      </a:r>
                      <a:endParaRPr lang="he-IL" dirty="0"/>
                    </a:p>
                  </a:txBody>
                  <a:tcPr/>
                </a:tc>
                <a:tc>
                  <a:txBody>
                    <a:bodyPr/>
                    <a:lstStyle/>
                    <a:p>
                      <a:pPr rtl="1"/>
                      <a:r>
                        <a:rPr lang="en-US" dirty="0"/>
                        <a:t>5</a:t>
                      </a:r>
                      <a:endParaRPr lang="he-IL" dirty="0"/>
                    </a:p>
                  </a:txBody>
                  <a:tcPr/>
                </a:tc>
                <a:tc>
                  <a:txBody>
                    <a:bodyPr/>
                    <a:lstStyle/>
                    <a:p>
                      <a:pPr rtl="1"/>
                      <a:r>
                        <a:rPr lang="en-US" dirty="0"/>
                        <a:t>4</a:t>
                      </a:r>
                      <a:endParaRPr lang="he-IL" dirty="0"/>
                    </a:p>
                  </a:txBody>
                  <a:tcPr/>
                </a:tc>
                <a:tc>
                  <a:txBody>
                    <a:bodyPr/>
                    <a:lstStyle/>
                    <a:p>
                      <a:pPr rtl="1"/>
                      <a:r>
                        <a:rPr lang="en-US" dirty="0"/>
                        <a:t>3</a:t>
                      </a:r>
                      <a:endParaRPr lang="he-IL" dirty="0"/>
                    </a:p>
                  </a:txBody>
                  <a:tcPr/>
                </a:tc>
                <a:tc>
                  <a:txBody>
                    <a:bodyPr/>
                    <a:lstStyle/>
                    <a:p>
                      <a:pPr rtl="1"/>
                      <a:r>
                        <a:rPr lang="en-US" dirty="0"/>
                        <a:t>2</a:t>
                      </a:r>
                      <a:endParaRPr lang="he-IL" dirty="0"/>
                    </a:p>
                  </a:txBody>
                  <a:tcPr/>
                </a:tc>
                <a:tc>
                  <a:txBody>
                    <a:bodyPr/>
                    <a:lstStyle/>
                    <a:p>
                      <a:pPr rtl="1"/>
                      <a:r>
                        <a:rPr lang="en-US" dirty="0"/>
                        <a:t>1</a:t>
                      </a:r>
                      <a:endParaRPr lang="he-IL" dirty="0"/>
                    </a:p>
                  </a:txBody>
                  <a:tcPr/>
                </a:tc>
                <a:tc>
                  <a:txBody>
                    <a:bodyPr/>
                    <a:lstStyle/>
                    <a:p>
                      <a:pPr rtl="1"/>
                      <a:r>
                        <a:rPr lang="en-US" dirty="0"/>
                        <a:t>0</a:t>
                      </a:r>
                      <a:endParaRPr lang="he-IL" dirty="0"/>
                    </a:p>
                  </a:txBody>
                  <a:tcPr/>
                </a:tc>
                <a:tc>
                  <a:txBody>
                    <a:bodyPr/>
                    <a:lstStyle/>
                    <a:p>
                      <a:pPr rtl="1"/>
                      <a:r>
                        <a:rPr lang="en-US" dirty="0"/>
                        <a:t>Run #</a:t>
                      </a:r>
                      <a:endParaRPr lang="he-IL" dirty="0"/>
                    </a:p>
                  </a:txBody>
                  <a:tcPr/>
                </a:tc>
                <a:extLst>
                  <a:ext uri="{0D108BD9-81ED-4DB2-BD59-A6C34878D82A}">
                    <a16:rowId xmlns:a16="http://schemas.microsoft.com/office/drawing/2014/main" val="3055857834"/>
                  </a:ext>
                </a:extLst>
              </a:tr>
              <a:tr h="370840">
                <a:tc>
                  <a:txBody>
                    <a:bodyPr/>
                    <a:lstStyle/>
                    <a:p>
                      <a:pPr rtl="1"/>
                      <a:r>
                        <a:rPr lang="en-US" dirty="0"/>
                        <a:t>97.58</a:t>
                      </a:r>
                      <a:endParaRPr lang="he-IL" dirty="0"/>
                    </a:p>
                  </a:txBody>
                  <a:tcPr/>
                </a:tc>
                <a:tc>
                  <a:txBody>
                    <a:bodyPr/>
                    <a:lstStyle/>
                    <a:p>
                      <a:pPr rtl="1"/>
                      <a:r>
                        <a:rPr lang="en-US" dirty="0"/>
                        <a:t>98.04</a:t>
                      </a:r>
                      <a:endParaRPr lang="he-IL" dirty="0"/>
                    </a:p>
                  </a:txBody>
                  <a:tcPr/>
                </a:tc>
                <a:tc>
                  <a:txBody>
                    <a:bodyPr/>
                    <a:lstStyle/>
                    <a:p>
                      <a:pPr rtl="1"/>
                      <a:r>
                        <a:rPr lang="en-US" dirty="0"/>
                        <a:t>97.69</a:t>
                      </a:r>
                      <a:endParaRPr lang="he-IL" dirty="0"/>
                    </a:p>
                  </a:txBody>
                  <a:tcPr/>
                </a:tc>
                <a:tc>
                  <a:txBody>
                    <a:bodyPr/>
                    <a:lstStyle/>
                    <a:p>
                      <a:pPr rtl="1"/>
                      <a:r>
                        <a:rPr lang="en-US" dirty="0"/>
                        <a:t>98.27</a:t>
                      </a:r>
                      <a:endParaRPr lang="he-IL" dirty="0"/>
                    </a:p>
                  </a:txBody>
                  <a:tcPr/>
                </a:tc>
                <a:tc>
                  <a:txBody>
                    <a:bodyPr/>
                    <a:lstStyle/>
                    <a:p>
                      <a:pPr rtl="1"/>
                      <a:r>
                        <a:rPr lang="en-US" dirty="0"/>
                        <a:t>95.73</a:t>
                      </a:r>
                      <a:endParaRPr lang="he-IL" dirty="0"/>
                    </a:p>
                  </a:txBody>
                  <a:tcPr/>
                </a:tc>
                <a:tc>
                  <a:txBody>
                    <a:bodyPr/>
                    <a:lstStyle/>
                    <a:p>
                      <a:pPr rtl="1"/>
                      <a:r>
                        <a:rPr lang="en-US" dirty="0"/>
                        <a:t>97.69</a:t>
                      </a:r>
                      <a:endParaRPr lang="he-IL" dirty="0"/>
                    </a:p>
                  </a:txBody>
                  <a:tcPr/>
                </a:tc>
                <a:tc>
                  <a:txBody>
                    <a:bodyPr/>
                    <a:lstStyle/>
                    <a:p>
                      <a:pPr rtl="1"/>
                      <a:r>
                        <a:rPr lang="en-US" dirty="0"/>
                        <a:t>97.58</a:t>
                      </a:r>
                      <a:endParaRPr lang="he-IL" dirty="0"/>
                    </a:p>
                  </a:txBody>
                  <a:tcPr/>
                </a:tc>
                <a:tc>
                  <a:txBody>
                    <a:bodyPr/>
                    <a:lstStyle/>
                    <a:p>
                      <a:pPr rtl="1"/>
                      <a:r>
                        <a:rPr lang="en-US" dirty="0"/>
                        <a:t>97.12</a:t>
                      </a:r>
                      <a:endParaRPr lang="he-IL" dirty="0"/>
                    </a:p>
                  </a:txBody>
                  <a:tcPr/>
                </a:tc>
                <a:tc>
                  <a:txBody>
                    <a:bodyPr/>
                    <a:lstStyle/>
                    <a:p>
                      <a:pPr rtl="1"/>
                      <a:r>
                        <a:rPr lang="en-US" dirty="0"/>
                        <a:t>97.81</a:t>
                      </a:r>
                      <a:endParaRPr lang="he-IL" dirty="0"/>
                    </a:p>
                  </a:txBody>
                  <a:tcPr/>
                </a:tc>
                <a:tc>
                  <a:txBody>
                    <a:bodyPr/>
                    <a:lstStyle/>
                    <a:p>
                      <a:pPr rtl="1"/>
                      <a:r>
                        <a:rPr lang="en-US" dirty="0"/>
                        <a:t>98.27</a:t>
                      </a:r>
                      <a:endParaRPr lang="he-IL" dirty="0"/>
                    </a:p>
                  </a:txBody>
                  <a:tcPr/>
                </a:tc>
                <a:tc>
                  <a:txBody>
                    <a:bodyPr/>
                    <a:lstStyle/>
                    <a:p>
                      <a:pPr algn="just" rtl="1"/>
                      <a:r>
                        <a:rPr lang="en-US" dirty="0"/>
                        <a:t>Accuracy</a:t>
                      </a:r>
                      <a:endParaRPr lang="he-IL" dirty="0"/>
                    </a:p>
                  </a:txBody>
                  <a:tcPr/>
                </a:tc>
                <a:extLst>
                  <a:ext uri="{0D108BD9-81ED-4DB2-BD59-A6C34878D82A}">
                    <a16:rowId xmlns:a16="http://schemas.microsoft.com/office/drawing/2014/main" val="1579670613"/>
                  </a:ext>
                </a:extLst>
              </a:tr>
            </a:tbl>
          </a:graphicData>
        </a:graphic>
      </p:graphicFrame>
      <p:sp>
        <p:nvSpPr>
          <p:cNvPr id="4" name="מציין מיקום של מספר שקופית 3">
            <a:extLst>
              <a:ext uri="{FF2B5EF4-FFF2-40B4-BE49-F238E27FC236}">
                <a16:creationId xmlns:a16="http://schemas.microsoft.com/office/drawing/2014/main" id="{40B58BEC-82D8-72C2-1307-B0671505C07C}"/>
              </a:ext>
            </a:extLst>
          </p:cNvPr>
          <p:cNvSpPr>
            <a:spLocks noGrp="1"/>
          </p:cNvSpPr>
          <p:nvPr>
            <p:ph type="sldNum" sz="quarter" idx="12"/>
          </p:nvPr>
        </p:nvSpPr>
        <p:spPr/>
        <p:txBody>
          <a:bodyPr/>
          <a:lstStyle/>
          <a:p>
            <a:fld id="{B01D9778-10B4-40FB-B4E4-44FA89A86639}" type="slidenum">
              <a:rPr lang="en-US" smtClean="0"/>
              <a:pPr/>
              <a:t>31</a:t>
            </a:fld>
            <a:endParaRPr lang="en-US"/>
          </a:p>
        </p:txBody>
      </p:sp>
      <p:sp>
        <p:nvSpPr>
          <p:cNvPr id="6" name="תיבת טקסט 5">
            <a:extLst>
              <a:ext uri="{FF2B5EF4-FFF2-40B4-BE49-F238E27FC236}">
                <a16:creationId xmlns:a16="http://schemas.microsoft.com/office/drawing/2014/main" id="{D438C22C-92D5-5A23-424B-7EACB3BAE4C8}"/>
              </a:ext>
            </a:extLst>
          </p:cNvPr>
          <p:cNvSpPr txBox="1"/>
          <p:nvPr/>
        </p:nvSpPr>
        <p:spPr>
          <a:xfrm>
            <a:off x="1397000" y="2530158"/>
            <a:ext cx="2919389" cy="369332"/>
          </a:xfrm>
          <a:prstGeom prst="rect">
            <a:avLst/>
          </a:prstGeom>
          <a:noFill/>
        </p:spPr>
        <p:txBody>
          <a:bodyPr wrap="none" rtlCol="1">
            <a:spAutoFit/>
          </a:bodyPr>
          <a:lstStyle/>
          <a:p>
            <a:r>
              <a:rPr lang="en-US" dirty="0"/>
              <a:t>Mean = 97.58, Variance=0.49</a:t>
            </a:r>
            <a:endParaRPr lang="he-IL" dirty="0"/>
          </a:p>
        </p:txBody>
      </p:sp>
      <p:sp>
        <p:nvSpPr>
          <p:cNvPr id="7" name="תיבת טקסט 6">
            <a:extLst>
              <a:ext uri="{FF2B5EF4-FFF2-40B4-BE49-F238E27FC236}">
                <a16:creationId xmlns:a16="http://schemas.microsoft.com/office/drawing/2014/main" id="{BE4E42F3-AA5E-2BDD-D0C9-A58B3B9A61AA}"/>
              </a:ext>
            </a:extLst>
          </p:cNvPr>
          <p:cNvSpPr txBox="1"/>
          <p:nvPr/>
        </p:nvSpPr>
        <p:spPr>
          <a:xfrm>
            <a:off x="1386840" y="1382078"/>
            <a:ext cx="9607059" cy="369332"/>
          </a:xfrm>
          <a:prstGeom prst="rect">
            <a:avLst/>
          </a:prstGeom>
          <a:noFill/>
        </p:spPr>
        <p:txBody>
          <a:bodyPr wrap="square" rtlCol="1">
            <a:spAutoFit/>
          </a:bodyPr>
          <a:lstStyle/>
          <a:p>
            <a:r>
              <a:rPr lang="en-US" b="1" u="sng" dirty="0">
                <a:solidFill>
                  <a:srgbClr val="FF0000"/>
                </a:solidFill>
              </a:rPr>
              <a:t>8</a:t>
            </a:r>
            <a:r>
              <a:rPr lang="en-US" b="1" u="sng" dirty="0"/>
              <a:t> Class All Data used Results:</a:t>
            </a:r>
            <a:endParaRPr lang="he-IL" b="1" u="sng" dirty="0"/>
          </a:p>
        </p:txBody>
      </p:sp>
      <p:pic>
        <p:nvPicPr>
          <p:cNvPr id="17" name="תמונה 16">
            <a:extLst>
              <a:ext uri="{FF2B5EF4-FFF2-40B4-BE49-F238E27FC236}">
                <a16:creationId xmlns:a16="http://schemas.microsoft.com/office/drawing/2014/main" id="{95E386F1-C713-EA8A-81EC-411029C3E457}"/>
              </a:ext>
            </a:extLst>
          </p:cNvPr>
          <p:cNvPicPr>
            <a:picLocks noChangeAspect="1"/>
          </p:cNvPicPr>
          <p:nvPr/>
        </p:nvPicPr>
        <p:blipFill>
          <a:blip r:embed="rId3"/>
          <a:stretch>
            <a:fillRect/>
          </a:stretch>
        </p:blipFill>
        <p:spPr>
          <a:xfrm>
            <a:off x="4296069" y="2557066"/>
            <a:ext cx="4925112" cy="3972479"/>
          </a:xfrm>
          <a:prstGeom prst="rect">
            <a:avLst/>
          </a:prstGeom>
        </p:spPr>
      </p:pic>
      <p:sp>
        <p:nvSpPr>
          <p:cNvPr id="18" name="מלבן 17">
            <a:extLst>
              <a:ext uri="{FF2B5EF4-FFF2-40B4-BE49-F238E27FC236}">
                <a16:creationId xmlns:a16="http://schemas.microsoft.com/office/drawing/2014/main" id="{E05387CD-4FCA-C8F8-A6CE-8F563FB9F61B}"/>
              </a:ext>
            </a:extLst>
          </p:cNvPr>
          <p:cNvSpPr/>
          <p:nvPr/>
        </p:nvSpPr>
        <p:spPr>
          <a:xfrm rot="753460">
            <a:off x="1951413" y="2966542"/>
            <a:ext cx="7327444" cy="123315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1" anchor="ctr"/>
          <a:lstStyle/>
          <a:p>
            <a:pPr algn="ctr"/>
            <a:r>
              <a:rPr lang="en-US" sz="2400" dirty="0"/>
              <a:t>Problematic approach, very similar images within the same degree, therefore very high accuracy</a:t>
            </a:r>
            <a:endParaRPr lang="he-IL" sz="2400" dirty="0"/>
          </a:p>
        </p:txBody>
      </p:sp>
    </p:spTree>
    <p:extLst>
      <p:ext uri="{BB962C8B-B14F-4D97-AF65-F5344CB8AC3E}">
        <p14:creationId xmlns:p14="http://schemas.microsoft.com/office/powerpoint/2010/main" val="153863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D319C76-91A5-C184-52DE-3806582C62DB}"/>
              </a:ext>
            </a:extLst>
          </p:cNvPr>
          <p:cNvSpPr>
            <a:spLocks noGrp="1"/>
          </p:cNvSpPr>
          <p:nvPr>
            <p:ph type="title"/>
          </p:nvPr>
        </p:nvSpPr>
        <p:spPr/>
        <p:txBody>
          <a:bodyPr/>
          <a:lstStyle/>
          <a:p>
            <a:r>
              <a:rPr lang="en-US" dirty="0">
                <a:solidFill>
                  <a:srgbClr val="002060"/>
                </a:solidFill>
              </a:rPr>
              <a:t>MATLAB Demo Results</a:t>
            </a:r>
            <a:endParaRPr lang="he-IL" dirty="0">
              <a:solidFill>
                <a:srgbClr val="002060"/>
              </a:solidFill>
            </a:endParaRPr>
          </a:p>
        </p:txBody>
      </p:sp>
      <p:sp>
        <p:nvSpPr>
          <p:cNvPr id="4" name="מציין מיקום של מספר שקופית 3">
            <a:extLst>
              <a:ext uri="{FF2B5EF4-FFF2-40B4-BE49-F238E27FC236}">
                <a16:creationId xmlns:a16="http://schemas.microsoft.com/office/drawing/2014/main" id="{40B58BEC-82D8-72C2-1307-B0671505C07C}"/>
              </a:ext>
            </a:extLst>
          </p:cNvPr>
          <p:cNvSpPr>
            <a:spLocks noGrp="1"/>
          </p:cNvSpPr>
          <p:nvPr>
            <p:ph type="sldNum" sz="quarter" idx="12"/>
          </p:nvPr>
        </p:nvSpPr>
        <p:spPr/>
        <p:txBody>
          <a:bodyPr/>
          <a:lstStyle/>
          <a:p>
            <a:fld id="{B01D9778-10B4-40FB-B4E4-44FA89A86639}" type="slidenum">
              <a:rPr lang="en-US" smtClean="0"/>
              <a:pPr/>
              <a:t>32</a:t>
            </a:fld>
            <a:endParaRPr lang="en-US"/>
          </a:p>
        </p:txBody>
      </p:sp>
      <p:sp>
        <p:nvSpPr>
          <p:cNvPr id="6" name="תיבת טקסט 5">
            <a:extLst>
              <a:ext uri="{FF2B5EF4-FFF2-40B4-BE49-F238E27FC236}">
                <a16:creationId xmlns:a16="http://schemas.microsoft.com/office/drawing/2014/main" id="{D438C22C-92D5-5A23-424B-7EACB3BAE4C8}"/>
              </a:ext>
            </a:extLst>
          </p:cNvPr>
          <p:cNvSpPr txBox="1"/>
          <p:nvPr/>
        </p:nvSpPr>
        <p:spPr>
          <a:xfrm>
            <a:off x="1397000" y="2530158"/>
            <a:ext cx="2919389" cy="369332"/>
          </a:xfrm>
          <a:prstGeom prst="rect">
            <a:avLst/>
          </a:prstGeom>
          <a:noFill/>
        </p:spPr>
        <p:txBody>
          <a:bodyPr wrap="none" rtlCol="1">
            <a:spAutoFit/>
          </a:bodyPr>
          <a:lstStyle/>
          <a:p>
            <a:r>
              <a:rPr lang="en-US" dirty="0"/>
              <a:t>Mean = 90.51, Variance=2.59</a:t>
            </a:r>
            <a:endParaRPr lang="he-IL" dirty="0"/>
          </a:p>
        </p:txBody>
      </p:sp>
      <p:sp>
        <p:nvSpPr>
          <p:cNvPr id="7" name="תיבת טקסט 6">
            <a:extLst>
              <a:ext uri="{FF2B5EF4-FFF2-40B4-BE49-F238E27FC236}">
                <a16:creationId xmlns:a16="http://schemas.microsoft.com/office/drawing/2014/main" id="{BE4E42F3-AA5E-2BDD-D0C9-A58B3B9A61AA}"/>
              </a:ext>
            </a:extLst>
          </p:cNvPr>
          <p:cNvSpPr txBox="1"/>
          <p:nvPr/>
        </p:nvSpPr>
        <p:spPr>
          <a:xfrm>
            <a:off x="1386840" y="1382078"/>
            <a:ext cx="9607059" cy="369332"/>
          </a:xfrm>
          <a:prstGeom prst="rect">
            <a:avLst/>
          </a:prstGeom>
          <a:noFill/>
        </p:spPr>
        <p:txBody>
          <a:bodyPr wrap="square" rtlCol="1">
            <a:spAutoFit/>
          </a:bodyPr>
          <a:lstStyle/>
          <a:p>
            <a:r>
              <a:rPr lang="en-US" b="1" u="sng" dirty="0">
                <a:solidFill>
                  <a:srgbClr val="FF0000"/>
                </a:solidFill>
              </a:rPr>
              <a:t>8</a:t>
            </a:r>
            <a:r>
              <a:rPr lang="en-US" b="1" u="sng" dirty="0"/>
              <a:t> Class – 17 Deg Train, 15 Deg Test</a:t>
            </a:r>
            <a:endParaRPr lang="he-IL" b="1" u="sng" dirty="0"/>
          </a:p>
        </p:txBody>
      </p:sp>
      <p:graphicFrame>
        <p:nvGraphicFramePr>
          <p:cNvPr id="9" name="מציין מיקום תוכן 4">
            <a:extLst>
              <a:ext uri="{FF2B5EF4-FFF2-40B4-BE49-F238E27FC236}">
                <a16:creationId xmlns:a16="http://schemas.microsoft.com/office/drawing/2014/main" id="{78355A23-4F8B-8F4C-C04B-86D9FDAC30F3}"/>
              </a:ext>
            </a:extLst>
          </p:cNvPr>
          <p:cNvGraphicFramePr>
            <a:graphicFrameLocks/>
          </p:cNvGraphicFramePr>
          <p:nvPr>
            <p:extLst>
              <p:ext uri="{D42A27DB-BD31-4B8C-83A1-F6EECF244321}">
                <p14:modId xmlns:p14="http://schemas.microsoft.com/office/powerpoint/2010/main" val="2933385859"/>
              </p:ext>
            </p:extLst>
          </p:nvPr>
        </p:nvGraphicFramePr>
        <p:xfrm>
          <a:off x="1524000" y="1769944"/>
          <a:ext cx="9607059" cy="741680"/>
        </p:xfrm>
        <a:graphic>
          <a:graphicData uri="http://schemas.openxmlformats.org/drawingml/2006/table">
            <a:tbl>
              <a:tblPr rtl="1" firstRow="1" bandRow="1">
                <a:tableStyleId>{5C22544A-7EE6-4342-B048-85BDC9FD1C3A}</a:tableStyleId>
              </a:tblPr>
              <a:tblGrid>
                <a:gridCol w="873369">
                  <a:extLst>
                    <a:ext uri="{9D8B030D-6E8A-4147-A177-3AD203B41FA5}">
                      <a16:colId xmlns:a16="http://schemas.microsoft.com/office/drawing/2014/main" val="1740570760"/>
                    </a:ext>
                  </a:extLst>
                </a:gridCol>
                <a:gridCol w="873369">
                  <a:extLst>
                    <a:ext uri="{9D8B030D-6E8A-4147-A177-3AD203B41FA5}">
                      <a16:colId xmlns:a16="http://schemas.microsoft.com/office/drawing/2014/main" val="1547334377"/>
                    </a:ext>
                  </a:extLst>
                </a:gridCol>
                <a:gridCol w="873369">
                  <a:extLst>
                    <a:ext uri="{9D8B030D-6E8A-4147-A177-3AD203B41FA5}">
                      <a16:colId xmlns:a16="http://schemas.microsoft.com/office/drawing/2014/main" val="2621235284"/>
                    </a:ext>
                  </a:extLst>
                </a:gridCol>
                <a:gridCol w="873369">
                  <a:extLst>
                    <a:ext uri="{9D8B030D-6E8A-4147-A177-3AD203B41FA5}">
                      <a16:colId xmlns:a16="http://schemas.microsoft.com/office/drawing/2014/main" val="2093782418"/>
                    </a:ext>
                  </a:extLst>
                </a:gridCol>
                <a:gridCol w="873369">
                  <a:extLst>
                    <a:ext uri="{9D8B030D-6E8A-4147-A177-3AD203B41FA5}">
                      <a16:colId xmlns:a16="http://schemas.microsoft.com/office/drawing/2014/main" val="231532831"/>
                    </a:ext>
                  </a:extLst>
                </a:gridCol>
                <a:gridCol w="873369">
                  <a:extLst>
                    <a:ext uri="{9D8B030D-6E8A-4147-A177-3AD203B41FA5}">
                      <a16:colId xmlns:a16="http://schemas.microsoft.com/office/drawing/2014/main" val="178189724"/>
                    </a:ext>
                  </a:extLst>
                </a:gridCol>
                <a:gridCol w="873369">
                  <a:extLst>
                    <a:ext uri="{9D8B030D-6E8A-4147-A177-3AD203B41FA5}">
                      <a16:colId xmlns:a16="http://schemas.microsoft.com/office/drawing/2014/main" val="1978058448"/>
                    </a:ext>
                  </a:extLst>
                </a:gridCol>
                <a:gridCol w="873369">
                  <a:extLst>
                    <a:ext uri="{9D8B030D-6E8A-4147-A177-3AD203B41FA5}">
                      <a16:colId xmlns:a16="http://schemas.microsoft.com/office/drawing/2014/main" val="793183752"/>
                    </a:ext>
                  </a:extLst>
                </a:gridCol>
                <a:gridCol w="780369">
                  <a:extLst>
                    <a:ext uri="{9D8B030D-6E8A-4147-A177-3AD203B41FA5}">
                      <a16:colId xmlns:a16="http://schemas.microsoft.com/office/drawing/2014/main" val="706269713"/>
                    </a:ext>
                  </a:extLst>
                </a:gridCol>
                <a:gridCol w="783102">
                  <a:extLst>
                    <a:ext uri="{9D8B030D-6E8A-4147-A177-3AD203B41FA5}">
                      <a16:colId xmlns:a16="http://schemas.microsoft.com/office/drawing/2014/main" val="1818040826"/>
                    </a:ext>
                  </a:extLst>
                </a:gridCol>
                <a:gridCol w="1056636">
                  <a:extLst>
                    <a:ext uri="{9D8B030D-6E8A-4147-A177-3AD203B41FA5}">
                      <a16:colId xmlns:a16="http://schemas.microsoft.com/office/drawing/2014/main" val="2180461877"/>
                    </a:ext>
                  </a:extLst>
                </a:gridCol>
              </a:tblGrid>
              <a:tr h="370840">
                <a:tc>
                  <a:txBody>
                    <a:bodyPr/>
                    <a:lstStyle/>
                    <a:p>
                      <a:pPr rtl="1"/>
                      <a:r>
                        <a:rPr lang="en-US" dirty="0"/>
                        <a:t>9</a:t>
                      </a:r>
                      <a:endParaRPr lang="he-IL" dirty="0"/>
                    </a:p>
                  </a:txBody>
                  <a:tcPr/>
                </a:tc>
                <a:tc>
                  <a:txBody>
                    <a:bodyPr/>
                    <a:lstStyle/>
                    <a:p>
                      <a:pPr rtl="1"/>
                      <a:r>
                        <a:rPr lang="en-US" dirty="0"/>
                        <a:t>8</a:t>
                      </a:r>
                      <a:endParaRPr lang="he-IL" dirty="0"/>
                    </a:p>
                  </a:txBody>
                  <a:tcPr/>
                </a:tc>
                <a:tc>
                  <a:txBody>
                    <a:bodyPr/>
                    <a:lstStyle/>
                    <a:p>
                      <a:pPr rtl="1"/>
                      <a:r>
                        <a:rPr lang="en-US" dirty="0"/>
                        <a:t>7</a:t>
                      </a:r>
                      <a:endParaRPr lang="he-IL" dirty="0"/>
                    </a:p>
                  </a:txBody>
                  <a:tcPr/>
                </a:tc>
                <a:tc>
                  <a:txBody>
                    <a:bodyPr/>
                    <a:lstStyle/>
                    <a:p>
                      <a:pPr rtl="1"/>
                      <a:r>
                        <a:rPr lang="en-US" dirty="0"/>
                        <a:t>6</a:t>
                      </a:r>
                      <a:endParaRPr lang="he-IL" dirty="0"/>
                    </a:p>
                  </a:txBody>
                  <a:tcPr/>
                </a:tc>
                <a:tc>
                  <a:txBody>
                    <a:bodyPr/>
                    <a:lstStyle/>
                    <a:p>
                      <a:pPr rtl="1"/>
                      <a:r>
                        <a:rPr lang="en-US" dirty="0"/>
                        <a:t>5</a:t>
                      </a:r>
                      <a:endParaRPr lang="he-IL" dirty="0"/>
                    </a:p>
                  </a:txBody>
                  <a:tcPr/>
                </a:tc>
                <a:tc>
                  <a:txBody>
                    <a:bodyPr/>
                    <a:lstStyle/>
                    <a:p>
                      <a:pPr rtl="1"/>
                      <a:r>
                        <a:rPr lang="en-US" dirty="0"/>
                        <a:t>4</a:t>
                      </a:r>
                      <a:endParaRPr lang="he-IL" dirty="0"/>
                    </a:p>
                  </a:txBody>
                  <a:tcPr/>
                </a:tc>
                <a:tc>
                  <a:txBody>
                    <a:bodyPr/>
                    <a:lstStyle/>
                    <a:p>
                      <a:pPr rtl="1"/>
                      <a:r>
                        <a:rPr lang="en-US" dirty="0"/>
                        <a:t>3</a:t>
                      </a:r>
                      <a:endParaRPr lang="he-IL" dirty="0"/>
                    </a:p>
                  </a:txBody>
                  <a:tcPr/>
                </a:tc>
                <a:tc>
                  <a:txBody>
                    <a:bodyPr/>
                    <a:lstStyle/>
                    <a:p>
                      <a:pPr rtl="1"/>
                      <a:r>
                        <a:rPr lang="en-US" dirty="0"/>
                        <a:t>2</a:t>
                      </a:r>
                      <a:endParaRPr lang="he-IL" dirty="0"/>
                    </a:p>
                  </a:txBody>
                  <a:tcPr/>
                </a:tc>
                <a:tc>
                  <a:txBody>
                    <a:bodyPr/>
                    <a:lstStyle/>
                    <a:p>
                      <a:pPr rtl="1"/>
                      <a:r>
                        <a:rPr lang="en-US" dirty="0"/>
                        <a:t>1</a:t>
                      </a:r>
                      <a:endParaRPr lang="he-IL" dirty="0"/>
                    </a:p>
                  </a:txBody>
                  <a:tcPr/>
                </a:tc>
                <a:tc>
                  <a:txBody>
                    <a:bodyPr/>
                    <a:lstStyle/>
                    <a:p>
                      <a:pPr rtl="1"/>
                      <a:r>
                        <a:rPr lang="en-US" dirty="0"/>
                        <a:t>0</a:t>
                      </a:r>
                      <a:endParaRPr lang="he-IL" dirty="0"/>
                    </a:p>
                  </a:txBody>
                  <a:tcPr/>
                </a:tc>
                <a:tc>
                  <a:txBody>
                    <a:bodyPr/>
                    <a:lstStyle/>
                    <a:p>
                      <a:pPr rtl="1"/>
                      <a:r>
                        <a:rPr lang="en-US" dirty="0"/>
                        <a:t>Run #</a:t>
                      </a:r>
                      <a:endParaRPr lang="he-IL" dirty="0"/>
                    </a:p>
                  </a:txBody>
                  <a:tcPr/>
                </a:tc>
                <a:extLst>
                  <a:ext uri="{0D108BD9-81ED-4DB2-BD59-A6C34878D82A}">
                    <a16:rowId xmlns:a16="http://schemas.microsoft.com/office/drawing/2014/main" val="3055857834"/>
                  </a:ext>
                </a:extLst>
              </a:tr>
              <a:tr h="370840">
                <a:tc>
                  <a:txBody>
                    <a:bodyPr/>
                    <a:lstStyle/>
                    <a:p>
                      <a:pPr rtl="1"/>
                      <a:r>
                        <a:rPr lang="en-US" dirty="0"/>
                        <a:t>90.75</a:t>
                      </a:r>
                      <a:endParaRPr lang="he-IL" dirty="0"/>
                    </a:p>
                  </a:txBody>
                  <a:tcPr/>
                </a:tc>
                <a:tc>
                  <a:txBody>
                    <a:bodyPr/>
                    <a:lstStyle/>
                    <a:p>
                      <a:pPr rtl="1"/>
                      <a:r>
                        <a:rPr lang="en-US" dirty="0"/>
                        <a:t>91.81</a:t>
                      </a:r>
                      <a:endParaRPr lang="he-IL" dirty="0"/>
                    </a:p>
                  </a:txBody>
                  <a:tcPr/>
                </a:tc>
                <a:tc>
                  <a:txBody>
                    <a:bodyPr/>
                    <a:lstStyle/>
                    <a:p>
                      <a:pPr rtl="1"/>
                      <a:r>
                        <a:rPr lang="en-US" dirty="0"/>
                        <a:t>91.13</a:t>
                      </a:r>
                      <a:endParaRPr lang="he-IL" dirty="0"/>
                    </a:p>
                  </a:txBody>
                  <a:tcPr/>
                </a:tc>
                <a:tc>
                  <a:txBody>
                    <a:bodyPr/>
                    <a:lstStyle/>
                    <a:p>
                      <a:pPr rtl="1"/>
                      <a:r>
                        <a:rPr lang="en-US" dirty="0"/>
                        <a:t>89.11</a:t>
                      </a:r>
                      <a:endParaRPr lang="he-IL" dirty="0"/>
                    </a:p>
                  </a:txBody>
                  <a:tcPr/>
                </a:tc>
                <a:tc>
                  <a:txBody>
                    <a:bodyPr/>
                    <a:lstStyle/>
                    <a:p>
                      <a:pPr rtl="1"/>
                      <a:r>
                        <a:rPr lang="en-US" dirty="0"/>
                        <a:t>90.20</a:t>
                      </a:r>
                      <a:endParaRPr lang="he-IL" dirty="0"/>
                    </a:p>
                  </a:txBody>
                  <a:tcPr/>
                </a:tc>
                <a:tc>
                  <a:txBody>
                    <a:bodyPr/>
                    <a:lstStyle/>
                    <a:p>
                      <a:pPr rtl="1"/>
                      <a:r>
                        <a:rPr lang="en-US" dirty="0"/>
                        <a:t>92.56</a:t>
                      </a:r>
                      <a:endParaRPr lang="he-IL" dirty="0"/>
                    </a:p>
                  </a:txBody>
                  <a:tcPr/>
                </a:tc>
                <a:tc>
                  <a:txBody>
                    <a:bodyPr/>
                    <a:lstStyle/>
                    <a:p>
                      <a:pPr rtl="1"/>
                      <a:r>
                        <a:rPr lang="en-US" dirty="0"/>
                        <a:t>89.39</a:t>
                      </a:r>
                      <a:endParaRPr lang="he-IL" dirty="0"/>
                    </a:p>
                  </a:txBody>
                  <a:tcPr/>
                </a:tc>
                <a:tc>
                  <a:txBody>
                    <a:bodyPr/>
                    <a:lstStyle/>
                    <a:p>
                      <a:pPr rtl="1"/>
                      <a:r>
                        <a:rPr lang="en-US" dirty="0"/>
                        <a:t>91.81</a:t>
                      </a:r>
                      <a:endParaRPr lang="he-IL" dirty="0"/>
                    </a:p>
                  </a:txBody>
                  <a:tcPr/>
                </a:tc>
                <a:tc>
                  <a:txBody>
                    <a:bodyPr/>
                    <a:lstStyle/>
                    <a:p>
                      <a:pPr rtl="1"/>
                      <a:r>
                        <a:rPr lang="en-US" dirty="0"/>
                        <a:t>90.27</a:t>
                      </a:r>
                      <a:endParaRPr lang="he-IL" dirty="0"/>
                    </a:p>
                  </a:txBody>
                  <a:tcPr/>
                </a:tc>
                <a:tc>
                  <a:txBody>
                    <a:bodyPr/>
                    <a:lstStyle/>
                    <a:p>
                      <a:pPr rtl="1"/>
                      <a:r>
                        <a:rPr lang="en-US" dirty="0"/>
                        <a:t>88.11</a:t>
                      </a:r>
                      <a:endParaRPr lang="he-IL" dirty="0"/>
                    </a:p>
                  </a:txBody>
                  <a:tcPr/>
                </a:tc>
                <a:tc>
                  <a:txBody>
                    <a:bodyPr/>
                    <a:lstStyle/>
                    <a:p>
                      <a:pPr algn="just" rtl="1"/>
                      <a:r>
                        <a:rPr lang="en-US" dirty="0"/>
                        <a:t>Accuracy</a:t>
                      </a:r>
                      <a:endParaRPr lang="he-IL" dirty="0"/>
                    </a:p>
                  </a:txBody>
                  <a:tcPr/>
                </a:tc>
                <a:extLst>
                  <a:ext uri="{0D108BD9-81ED-4DB2-BD59-A6C34878D82A}">
                    <a16:rowId xmlns:a16="http://schemas.microsoft.com/office/drawing/2014/main" val="1579670613"/>
                  </a:ext>
                </a:extLst>
              </a:tr>
            </a:tbl>
          </a:graphicData>
        </a:graphic>
      </p:graphicFrame>
      <p:pic>
        <p:nvPicPr>
          <p:cNvPr id="11" name="תמונה 10">
            <a:extLst>
              <a:ext uri="{FF2B5EF4-FFF2-40B4-BE49-F238E27FC236}">
                <a16:creationId xmlns:a16="http://schemas.microsoft.com/office/drawing/2014/main" id="{7EE9D279-18A9-F875-0E5F-03A7E092F392}"/>
              </a:ext>
            </a:extLst>
          </p:cNvPr>
          <p:cNvPicPr>
            <a:picLocks noChangeAspect="1"/>
          </p:cNvPicPr>
          <p:nvPr/>
        </p:nvPicPr>
        <p:blipFill>
          <a:blip r:embed="rId3"/>
          <a:stretch>
            <a:fillRect/>
          </a:stretch>
        </p:blipFill>
        <p:spPr>
          <a:xfrm>
            <a:off x="4316389" y="2659781"/>
            <a:ext cx="4896533" cy="3943900"/>
          </a:xfrm>
          <a:prstGeom prst="rect">
            <a:avLst/>
          </a:prstGeom>
        </p:spPr>
      </p:pic>
    </p:spTree>
    <p:extLst>
      <p:ext uri="{BB962C8B-B14F-4D97-AF65-F5344CB8AC3E}">
        <p14:creationId xmlns:p14="http://schemas.microsoft.com/office/powerpoint/2010/main" val="48596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D319C76-91A5-C184-52DE-3806582C62DB}"/>
              </a:ext>
            </a:extLst>
          </p:cNvPr>
          <p:cNvSpPr>
            <a:spLocks noGrp="1"/>
          </p:cNvSpPr>
          <p:nvPr>
            <p:ph type="title"/>
          </p:nvPr>
        </p:nvSpPr>
        <p:spPr>
          <a:xfrm>
            <a:off x="228600" y="197172"/>
            <a:ext cx="10972800" cy="1143000"/>
          </a:xfrm>
        </p:spPr>
        <p:txBody>
          <a:bodyPr/>
          <a:lstStyle/>
          <a:p>
            <a:r>
              <a:rPr lang="en-US" dirty="0">
                <a:solidFill>
                  <a:srgbClr val="002060"/>
                </a:solidFill>
              </a:rPr>
              <a:t>MATLAB Demo Results</a:t>
            </a:r>
            <a:endParaRPr lang="he-IL" dirty="0">
              <a:solidFill>
                <a:srgbClr val="002060"/>
              </a:solidFill>
            </a:endParaRPr>
          </a:p>
        </p:txBody>
      </p:sp>
      <p:sp>
        <p:nvSpPr>
          <p:cNvPr id="4" name="מציין מיקום של מספר שקופית 3">
            <a:extLst>
              <a:ext uri="{FF2B5EF4-FFF2-40B4-BE49-F238E27FC236}">
                <a16:creationId xmlns:a16="http://schemas.microsoft.com/office/drawing/2014/main" id="{40B58BEC-82D8-72C2-1307-B0671505C07C}"/>
              </a:ext>
            </a:extLst>
          </p:cNvPr>
          <p:cNvSpPr>
            <a:spLocks noGrp="1"/>
          </p:cNvSpPr>
          <p:nvPr>
            <p:ph type="sldNum" sz="quarter" idx="12"/>
          </p:nvPr>
        </p:nvSpPr>
        <p:spPr/>
        <p:txBody>
          <a:bodyPr/>
          <a:lstStyle/>
          <a:p>
            <a:fld id="{B01D9778-10B4-40FB-B4E4-44FA89A86639}" type="slidenum">
              <a:rPr lang="en-US" smtClean="0"/>
              <a:pPr/>
              <a:t>33</a:t>
            </a:fld>
            <a:endParaRPr lang="en-US"/>
          </a:p>
        </p:txBody>
      </p:sp>
      <p:sp>
        <p:nvSpPr>
          <p:cNvPr id="6" name="תיבת טקסט 5">
            <a:extLst>
              <a:ext uri="{FF2B5EF4-FFF2-40B4-BE49-F238E27FC236}">
                <a16:creationId xmlns:a16="http://schemas.microsoft.com/office/drawing/2014/main" id="{D438C22C-92D5-5A23-424B-7EACB3BAE4C8}"/>
              </a:ext>
            </a:extLst>
          </p:cNvPr>
          <p:cNvSpPr txBox="1"/>
          <p:nvPr/>
        </p:nvSpPr>
        <p:spPr>
          <a:xfrm>
            <a:off x="1397000" y="2214880"/>
            <a:ext cx="3055708" cy="369332"/>
          </a:xfrm>
          <a:prstGeom prst="rect">
            <a:avLst/>
          </a:prstGeom>
          <a:noFill/>
        </p:spPr>
        <p:txBody>
          <a:bodyPr wrap="none" rtlCol="1">
            <a:spAutoFit/>
          </a:bodyPr>
          <a:lstStyle/>
          <a:p>
            <a:r>
              <a:rPr lang="en-US" dirty="0"/>
              <a:t>Mean = 82.30, </a:t>
            </a:r>
            <a:r>
              <a:rPr lang="en-US" b="1" dirty="0">
                <a:solidFill>
                  <a:srgbClr val="FF0000"/>
                </a:solidFill>
              </a:rPr>
              <a:t>Variance=18.30</a:t>
            </a:r>
            <a:endParaRPr lang="he-IL" b="1" dirty="0">
              <a:solidFill>
                <a:srgbClr val="FF0000"/>
              </a:solidFill>
            </a:endParaRPr>
          </a:p>
        </p:txBody>
      </p:sp>
      <p:sp>
        <p:nvSpPr>
          <p:cNvPr id="7" name="תיבת טקסט 6">
            <a:extLst>
              <a:ext uri="{FF2B5EF4-FFF2-40B4-BE49-F238E27FC236}">
                <a16:creationId xmlns:a16="http://schemas.microsoft.com/office/drawing/2014/main" id="{BE4E42F3-AA5E-2BDD-D0C9-A58B3B9A61AA}"/>
              </a:ext>
            </a:extLst>
          </p:cNvPr>
          <p:cNvSpPr txBox="1"/>
          <p:nvPr/>
        </p:nvSpPr>
        <p:spPr>
          <a:xfrm>
            <a:off x="1386840" y="1066800"/>
            <a:ext cx="9607059" cy="369332"/>
          </a:xfrm>
          <a:prstGeom prst="rect">
            <a:avLst/>
          </a:prstGeom>
          <a:noFill/>
        </p:spPr>
        <p:txBody>
          <a:bodyPr wrap="square" rtlCol="1">
            <a:spAutoFit/>
          </a:bodyPr>
          <a:lstStyle/>
          <a:p>
            <a:r>
              <a:rPr lang="en-US" b="1" u="sng" dirty="0">
                <a:solidFill>
                  <a:srgbClr val="FF0000"/>
                </a:solidFill>
              </a:rPr>
              <a:t>10</a:t>
            </a:r>
            <a:r>
              <a:rPr lang="en-US" b="1" u="sng" dirty="0"/>
              <a:t> Class – 17 Deg Train, 15 Deg Test</a:t>
            </a:r>
            <a:endParaRPr lang="he-IL" b="1" u="sng" dirty="0"/>
          </a:p>
        </p:txBody>
      </p:sp>
      <p:graphicFrame>
        <p:nvGraphicFramePr>
          <p:cNvPr id="3" name="מציין מיקום תוכן 4">
            <a:extLst>
              <a:ext uri="{FF2B5EF4-FFF2-40B4-BE49-F238E27FC236}">
                <a16:creationId xmlns:a16="http://schemas.microsoft.com/office/drawing/2014/main" id="{866C220A-87C0-4B5A-A00E-6468DB744173}"/>
              </a:ext>
            </a:extLst>
          </p:cNvPr>
          <p:cNvGraphicFramePr>
            <a:graphicFrameLocks/>
          </p:cNvGraphicFramePr>
          <p:nvPr>
            <p:extLst>
              <p:ext uri="{D42A27DB-BD31-4B8C-83A1-F6EECF244321}">
                <p14:modId xmlns:p14="http://schemas.microsoft.com/office/powerpoint/2010/main" val="3043766447"/>
              </p:ext>
            </p:extLst>
          </p:nvPr>
        </p:nvGraphicFramePr>
        <p:xfrm>
          <a:off x="1518141" y="1468120"/>
          <a:ext cx="9607059" cy="741680"/>
        </p:xfrm>
        <a:graphic>
          <a:graphicData uri="http://schemas.openxmlformats.org/drawingml/2006/table">
            <a:tbl>
              <a:tblPr rtl="1" firstRow="1" bandRow="1">
                <a:tableStyleId>{5C22544A-7EE6-4342-B048-85BDC9FD1C3A}</a:tableStyleId>
              </a:tblPr>
              <a:tblGrid>
                <a:gridCol w="873369">
                  <a:extLst>
                    <a:ext uri="{9D8B030D-6E8A-4147-A177-3AD203B41FA5}">
                      <a16:colId xmlns:a16="http://schemas.microsoft.com/office/drawing/2014/main" val="1740570760"/>
                    </a:ext>
                  </a:extLst>
                </a:gridCol>
                <a:gridCol w="873369">
                  <a:extLst>
                    <a:ext uri="{9D8B030D-6E8A-4147-A177-3AD203B41FA5}">
                      <a16:colId xmlns:a16="http://schemas.microsoft.com/office/drawing/2014/main" val="1547334377"/>
                    </a:ext>
                  </a:extLst>
                </a:gridCol>
                <a:gridCol w="873369">
                  <a:extLst>
                    <a:ext uri="{9D8B030D-6E8A-4147-A177-3AD203B41FA5}">
                      <a16:colId xmlns:a16="http://schemas.microsoft.com/office/drawing/2014/main" val="2621235284"/>
                    </a:ext>
                  </a:extLst>
                </a:gridCol>
                <a:gridCol w="873369">
                  <a:extLst>
                    <a:ext uri="{9D8B030D-6E8A-4147-A177-3AD203B41FA5}">
                      <a16:colId xmlns:a16="http://schemas.microsoft.com/office/drawing/2014/main" val="2093782418"/>
                    </a:ext>
                  </a:extLst>
                </a:gridCol>
                <a:gridCol w="873369">
                  <a:extLst>
                    <a:ext uri="{9D8B030D-6E8A-4147-A177-3AD203B41FA5}">
                      <a16:colId xmlns:a16="http://schemas.microsoft.com/office/drawing/2014/main" val="231532831"/>
                    </a:ext>
                  </a:extLst>
                </a:gridCol>
                <a:gridCol w="873369">
                  <a:extLst>
                    <a:ext uri="{9D8B030D-6E8A-4147-A177-3AD203B41FA5}">
                      <a16:colId xmlns:a16="http://schemas.microsoft.com/office/drawing/2014/main" val="178189724"/>
                    </a:ext>
                  </a:extLst>
                </a:gridCol>
                <a:gridCol w="873369">
                  <a:extLst>
                    <a:ext uri="{9D8B030D-6E8A-4147-A177-3AD203B41FA5}">
                      <a16:colId xmlns:a16="http://schemas.microsoft.com/office/drawing/2014/main" val="1978058448"/>
                    </a:ext>
                  </a:extLst>
                </a:gridCol>
                <a:gridCol w="873369">
                  <a:extLst>
                    <a:ext uri="{9D8B030D-6E8A-4147-A177-3AD203B41FA5}">
                      <a16:colId xmlns:a16="http://schemas.microsoft.com/office/drawing/2014/main" val="793183752"/>
                    </a:ext>
                  </a:extLst>
                </a:gridCol>
                <a:gridCol w="780369">
                  <a:extLst>
                    <a:ext uri="{9D8B030D-6E8A-4147-A177-3AD203B41FA5}">
                      <a16:colId xmlns:a16="http://schemas.microsoft.com/office/drawing/2014/main" val="706269713"/>
                    </a:ext>
                  </a:extLst>
                </a:gridCol>
                <a:gridCol w="783102">
                  <a:extLst>
                    <a:ext uri="{9D8B030D-6E8A-4147-A177-3AD203B41FA5}">
                      <a16:colId xmlns:a16="http://schemas.microsoft.com/office/drawing/2014/main" val="1818040826"/>
                    </a:ext>
                  </a:extLst>
                </a:gridCol>
                <a:gridCol w="1056636">
                  <a:extLst>
                    <a:ext uri="{9D8B030D-6E8A-4147-A177-3AD203B41FA5}">
                      <a16:colId xmlns:a16="http://schemas.microsoft.com/office/drawing/2014/main" val="2180461877"/>
                    </a:ext>
                  </a:extLst>
                </a:gridCol>
              </a:tblGrid>
              <a:tr h="370840">
                <a:tc>
                  <a:txBody>
                    <a:bodyPr/>
                    <a:lstStyle/>
                    <a:p>
                      <a:pPr rtl="1"/>
                      <a:r>
                        <a:rPr lang="en-US" dirty="0"/>
                        <a:t>9</a:t>
                      </a:r>
                      <a:endParaRPr lang="he-IL" dirty="0"/>
                    </a:p>
                  </a:txBody>
                  <a:tcPr/>
                </a:tc>
                <a:tc>
                  <a:txBody>
                    <a:bodyPr/>
                    <a:lstStyle/>
                    <a:p>
                      <a:pPr rtl="1"/>
                      <a:r>
                        <a:rPr lang="en-US" dirty="0"/>
                        <a:t>8</a:t>
                      </a:r>
                      <a:endParaRPr lang="he-IL" dirty="0"/>
                    </a:p>
                  </a:txBody>
                  <a:tcPr/>
                </a:tc>
                <a:tc>
                  <a:txBody>
                    <a:bodyPr/>
                    <a:lstStyle/>
                    <a:p>
                      <a:pPr rtl="1"/>
                      <a:r>
                        <a:rPr lang="en-US" dirty="0"/>
                        <a:t>7</a:t>
                      </a:r>
                      <a:endParaRPr lang="he-IL" dirty="0"/>
                    </a:p>
                  </a:txBody>
                  <a:tcPr/>
                </a:tc>
                <a:tc>
                  <a:txBody>
                    <a:bodyPr/>
                    <a:lstStyle/>
                    <a:p>
                      <a:pPr rtl="1"/>
                      <a:r>
                        <a:rPr lang="en-US" dirty="0"/>
                        <a:t>6</a:t>
                      </a:r>
                      <a:endParaRPr lang="he-IL" dirty="0"/>
                    </a:p>
                  </a:txBody>
                  <a:tcPr/>
                </a:tc>
                <a:tc>
                  <a:txBody>
                    <a:bodyPr/>
                    <a:lstStyle/>
                    <a:p>
                      <a:pPr rtl="1"/>
                      <a:r>
                        <a:rPr lang="en-US" dirty="0"/>
                        <a:t>5</a:t>
                      </a:r>
                      <a:endParaRPr lang="he-IL" dirty="0"/>
                    </a:p>
                  </a:txBody>
                  <a:tcPr/>
                </a:tc>
                <a:tc>
                  <a:txBody>
                    <a:bodyPr/>
                    <a:lstStyle/>
                    <a:p>
                      <a:pPr rtl="1"/>
                      <a:r>
                        <a:rPr lang="en-US" dirty="0"/>
                        <a:t>4</a:t>
                      </a:r>
                      <a:endParaRPr lang="he-IL" dirty="0"/>
                    </a:p>
                  </a:txBody>
                  <a:tcPr/>
                </a:tc>
                <a:tc>
                  <a:txBody>
                    <a:bodyPr/>
                    <a:lstStyle/>
                    <a:p>
                      <a:pPr rtl="1"/>
                      <a:r>
                        <a:rPr lang="en-US" dirty="0"/>
                        <a:t>3</a:t>
                      </a:r>
                      <a:endParaRPr lang="he-IL" dirty="0"/>
                    </a:p>
                  </a:txBody>
                  <a:tcPr/>
                </a:tc>
                <a:tc>
                  <a:txBody>
                    <a:bodyPr/>
                    <a:lstStyle/>
                    <a:p>
                      <a:pPr rtl="1"/>
                      <a:r>
                        <a:rPr lang="en-US" dirty="0"/>
                        <a:t>2</a:t>
                      </a:r>
                      <a:endParaRPr lang="he-IL" dirty="0"/>
                    </a:p>
                  </a:txBody>
                  <a:tcPr/>
                </a:tc>
                <a:tc>
                  <a:txBody>
                    <a:bodyPr/>
                    <a:lstStyle/>
                    <a:p>
                      <a:pPr rtl="1"/>
                      <a:r>
                        <a:rPr lang="en-US" dirty="0"/>
                        <a:t>1</a:t>
                      </a:r>
                      <a:endParaRPr lang="he-IL" dirty="0"/>
                    </a:p>
                  </a:txBody>
                  <a:tcPr/>
                </a:tc>
                <a:tc>
                  <a:txBody>
                    <a:bodyPr/>
                    <a:lstStyle/>
                    <a:p>
                      <a:pPr rtl="1"/>
                      <a:r>
                        <a:rPr lang="en-US" dirty="0"/>
                        <a:t>0</a:t>
                      </a:r>
                      <a:endParaRPr lang="he-IL" dirty="0"/>
                    </a:p>
                  </a:txBody>
                  <a:tcPr/>
                </a:tc>
                <a:tc>
                  <a:txBody>
                    <a:bodyPr/>
                    <a:lstStyle/>
                    <a:p>
                      <a:pPr rtl="1"/>
                      <a:r>
                        <a:rPr lang="en-US" dirty="0"/>
                        <a:t>Run #</a:t>
                      </a:r>
                      <a:endParaRPr lang="he-IL" dirty="0"/>
                    </a:p>
                  </a:txBody>
                  <a:tcPr/>
                </a:tc>
                <a:extLst>
                  <a:ext uri="{0D108BD9-81ED-4DB2-BD59-A6C34878D82A}">
                    <a16:rowId xmlns:a16="http://schemas.microsoft.com/office/drawing/2014/main" val="3055857834"/>
                  </a:ext>
                </a:extLst>
              </a:tr>
              <a:tr h="370840">
                <a:tc>
                  <a:txBody>
                    <a:bodyPr/>
                    <a:lstStyle/>
                    <a:p>
                      <a:pPr rtl="1"/>
                      <a:r>
                        <a:rPr lang="en-US" dirty="0"/>
                        <a:t>83.01</a:t>
                      </a:r>
                      <a:endParaRPr lang="he-IL" dirty="0"/>
                    </a:p>
                  </a:txBody>
                  <a:tcPr/>
                </a:tc>
                <a:tc>
                  <a:txBody>
                    <a:bodyPr/>
                    <a:lstStyle/>
                    <a:p>
                      <a:pPr rtl="1"/>
                      <a:r>
                        <a:rPr lang="en-US" dirty="0"/>
                        <a:t>86.97</a:t>
                      </a:r>
                      <a:endParaRPr lang="he-IL" dirty="0"/>
                    </a:p>
                  </a:txBody>
                  <a:tcPr/>
                </a:tc>
                <a:tc>
                  <a:txBody>
                    <a:bodyPr/>
                    <a:lstStyle/>
                    <a:p>
                      <a:pPr rtl="1"/>
                      <a:r>
                        <a:rPr lang="en-US" dirty="0"/>
                        <a:t>85.98</a:t>
                      </a:r>
                      <a:endParaRPr lang="he-IL" dirty="0"/>
                    </a:p>
                  </a:txBody>
                  <a:tcPr/>
                </a:tc>
                <a:tc>
                  <a:txBody>
                    <a:bodyPr/>
                    <a:lstStyle/>
                    <a:p>
                      <a:pPr rtl="1"/>
                      <a:r>
                        <a:rPr lang="en-US" dirty="0"/>
                        <a:t>74.39</a:t>
                      </a:r>
                      <a:endParaRPr lang="he-IL" dirty="0"/>
                    </a:p>
                  </a:txBody>
                  <a:tcPr/>
                </a:tc>
                <a:tc>
                  <a:txBody>
                    <a:bodyPr/>
                    <a:lstStyle/>
                    <a:p>
                      <a:pPr rtl="1"/>
                      <a:r>
                        <a:rPr lang="en-US" dirty="0"/>
                        <a:t>80.41</a:t>
                      </a:r>
                      <a:endParaRPr lang="he-IL" dirty="0"/>
                    </a:p>
                  </a:txBody>
                  <a:tcPr/>
                </a:tc>
                <a:tc>
                  <a:txBody>
                    <a:bodyPr/>
                    <a:lstStyle/>
                    <a:p>
                      <a:pPr rtl="1"/>
                      <a:r>
                        <a:rPr lang="en-US" dirty="0"/>
                        <a:t>76.12</a:t>
                      </a:r>
                      <a:endParaRPr lang="he-IL" dirty="0"/>
                    </a:p>
                  </a:txBody>
                  <a:tcPr/>
                </a:tc>
                <a:tc>
                  <a:txBody>
                    <a:bodyPr/>
                    <a:lstStyle/>
                    <a:p>
                      <a:pPr rtl="1"/>
                      <a:r>
                        <a:rPr lang="en-US" dirty="0"/>
                        <a:t>82.02</a:t>
                      </a:r>
                      <a:endParaRPr lang="he-IL" dirty="0"/>
                    </a:p>
                  </a:txBody>
                  <a:tcPr/>
                </a:tc>
                <a:tc>
                  <a:txBody>
                    <a:bodyPr/>
                    <a:lstStyle/>
                    <a:p>
                      <a:pPr rtl="1"/>
                      <a:r>
                        <a:rPr lang="en-US" dirty="0"/>
                        <a:t>88.58</a:t>
                      </a:r>
                      <a:endParaRPr lang="he-IL" dirty="0"/>
                    </a:p>
                  </a:txBody>
                  <a:tcPr/>
                </a:tc>
                <a:tc>
                  <a:txBody>
                    <a:bodyPr/>
                    <a:lstStyle/>
                    <a:p>
                      <a:pPr rtl="1"/>
                      <a:r>
                        <a:rPr lang="en-US" dirty="0"/>
                        <a:t>81.57</a:t>
                      </a:r>
                      <a:endParaRPr lang="he-IL" dirty="0"/>
                    </a:p>
                  </a:txBody>
                  <a:tcPr/>
                </a:tc>
                <a:tc>
                  <a:txBody>
                    <a:bodyPr/>
                    <a:lstStyle/>
                    <a:p>
                      <a:pPr rtl="1"/>
                      <a:r>
                        <a:rPr lang="en-US" dirty="0"/>
                        <a:t>83.96</a:t>
                      </a:r>
                      <a:endParaRPr lang="he-IL" dirty="0"/>
                    </a:p>
                  </a:txBody>
                  <a:tcPr/>
                </a:tc>
                <a:tc>
                  <a:txBody>
                    <a:bodyPr/>
                    <a:lstStyle/>
                    <a:p>
                      <a:pPr algn="just" rtl="1"/>
                      <a:r>
                        <a:rPr lang="en-US" dirty="0"/>
                        <a:t>Accuracy</a:t>
                      </a:r>
                      <a:endParaRPr lang="he-IL" dirty="0"/>
                    </a:p>
                  </a:txBody>
                  <a:tcPr/>
                </a:tc>
                <a:extLst>
                  <a:ext uri="{0D108BD9-81ED-4DB2-BD59-A6C34878D82A}">
                    <a16:rowId xmlns:a16="http://schemas.microsoft.com/office/drawing/2014/main" val="1579670613"/>
                  </a:ext>
                </a:extLst>
              </a:tr>
            </a:tbl>
          </a:graphicData>
        </a:graphic>
      </p:graphicFrame>
      <p:pic>
        <p:nvPicPr>
          <p:cNvPr id="8" name="תמונה 7">
            <a:extLst>
              <a:ext uri="{FF2B5EF4-FFF2-40B4-BE49-F238E27FC236}">
                <a16:creationId xmlns:a16="http://schemas.microsoft.com/office/drawing/2014/main" id="{123765B1-A2F0-97CB-42BC-4CAFCF32B7B6}"/>
              </a:ext>
            </a:extLst>
          </p:cNvPr>
          <p:cNvPicPr>
            <a:picLocks noChangeAspect="1"/>
          </p:cNvPicPr>
          <p:nvPr/>
        </p:nvPicPr>
        <p:blipFill>
          <a:blip r:embed="rId3"/>
          <a:stretch>
            <a:fillRect/>
          </a:stretch>
        </p:blipFill>
        <p:spPr>
          <a:xfrm>
            <a:off x="4427308" y="2307268"/>
            <a:ext cx="5391902" cy="4429743"/>
          </a:xfrm>
          <a:prstGeom prst="rect">
            <a:avLst/>
          </a:prstGeom>
        </p:spPr>
      </p:pic>
    </p:spTree>
    <p:extLst>
      <p:ext uri="{BB962C8B-B14F-4D97-AF65-F5344CB8AC3E}">
        <p14:creationId xmlns:p14="http://schemas.microsoft.com/office/powerpoint/2010/main" val="90860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59113-5732-9B6B-CF4E-E19BB8ACCE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48BF03-E3A5-5E92-1D19-EBF438AC892F}"/>
              </a:ext>
            </a:extLst>
          </p:cNvPr>
          <p:cNvSpPr>
            <a:spLocks noGrp="1"/>
          </p:cNvSpPr>
          <p:nvPr>
            <p:ph type="title"/>
          </p:nvPr>
        </p:nvSpPr>
        <p:spPr/>
        <p:txBody>
          <a:bodyPr/>
          <a:lstStyle/>
          <a:p>
            <a:r>
              <a:rPr lang="en-US" dirty="0">
                <a:solidFill>
                  <a:srgbClr val="002060"/>
                </a:solidFill>
              </a:rPr>
              <a:t>Data Augmentation	</a:t>
            </a:r>
            <a:endParaRPr lang="he-IL" dirty="0">
              <a:solidFill>
                <a:srgbClr val="002060"/>
              </a:solidFill>
            </a:endParaRPr>
          </a:p>
        </p:txBody>
      </p:sp>
      <p:sp>
        <p:nvSpPr>
          <p:cNvPr id="3" name="Content Placeholder 2">
            <a:extLst>
              <a:ext uri="{FF2B5EF4-FFF2-40B4-BE49-F238E27FC236}">
                <a16:creationId xmlns:a16="http://schemas.microsoft.com/office/drawing/2014/main" id="{34283A32-6CAE-91B6-FC46-162229BEFF43}"/>
              </a:ext>
            </a:extLst>
          </p:cNvPr>
          <p:cNvSpPr>
            <a:spLocks noGrp="1"/>
          </p:cNvSpPr>
          <p:nvPr>
            <p:ph idx="1"/>
          </p:nvPr>
        </p:nvSpPr>
        <p:spPr>
          <a:xfrm>
            <a:off x="609600" y="1600201"/>
            <a:ext cx="10972800" cy="4876799"/>
          </a:xfrm>
        </p:spPr>
        <p:txBody>
          <a:bodyPr>
            <a:normAutofit/>
          </a:bodyPr>
          <a:lstStyle/>
          <a:p>
            <a:pPr>
              <a:lnSpc>
                <a:spcPct val="120000"/>
              </a:lnSpc>
            </a:pPr>
            <a:r>
              <a:rPr lang="en-US" dirty="0">
                <a:solidFill>
                  <a:srgbClr val="002060"/>
                </a:solidFill>
              </a:rPr>
              <a:t>The dataset consists of 10 classes, including 2,747 training images and 2,425 test images. We aim to augment the data to enhance its diversity and improve model performance.</a:t>
            </a:r>
          </a:p>
          <a:p>
            <a:pPr>
              <a:lnSpc>
                <a:spcPct val="120000"/>
              </a:lnSpc>
            </a:pPr>
            <a:r>
              <a:rPr lang="en-US" dirty="0">
                <a:solidFill>
                  <a:srgbClr val="002060"/>
                </a:solidFill>
              </a:rPr>
              <a:t>Main Augmentation Methods Tested:</a:t>
            </a:r>
          </a:p>
          <a:p>
            <a:pPr lvl="1">
              <a:lnSpc>
                <a:spcPct val="120000"/>
              </a:lnSpc>
            </a:pPr>
            <a:r>
              <a:rPr lang="en-US" dirty="0">
                <a:solidFill>
                  <a:srgbClr val="002060"/>
                </a:solidFill>
              </a:rPr>
              <a:t>Adding Noise</a:t>
            </a:r>
          </a:p>
          <a:p>
            <a:pPr lvl="1">
              <a:lnSpc>
                <a:spcPct val="120000"/>
              </a:lnSpc>
            </a:pPr>
            <a:r>
              <a:rPr lang="en-US" dirty="0">
                <a:solidFill>
                  <a:srgbClr val="002060"/>
                </a:solidFill>
              </a:rPr>
              <a:t>Image Rotation</a:t>
            </a:r>
          </a:p>
          <a:p>
            <a:pPr lvl="1">
              <a:lnSpc>
                <a:spcPct val="120000"/>
              </a:lnSpc>
            </a:pPr>
            <a:r>
              <a:rPr lang="en-US" dirty="0">
                <a:solidFill>
                  <a:srgbClr val="002060"/>
                </a:solidFill>
              </a:rPr>
              <a:t>Image Patching [9]</a:t>
            </a:r>
          </a:p>
        </p:txBody>
      </p:sp>
      <p:sp>
        <p:nvSpPr>
          <p:cNvPr id="5" name="Slide Number Placeholder 4">
            <a:extLst>
              <a:ext uri="{FF2B5EF4-FFF2-40B4-BE49-F238E27FC236}">
                <a16:creationId xmlns:a16="http://schemas.microsoft.com/office/drawing/2014/main" id="{CC4ECD22-01A4-D6BE-2494-CD79CBC7F477}"/>
              </a:ext>
            </a:extLst>
          </p:cNvPr>
          <p:cNvSpPr>
            <a:spLocks noGrp="1"/>
          </p:cNvSpPr>
          <p:nvPr>
            <p:ph type="sldNum" sz="quarter" idx="12"/>
          </p:nvPr>
        </p:nvSpPr>
        <p:spPr/>
        <p:txBody>
          <a:bodyPr/>
          <a:lstStyle/>
          <a:p>
            <a:fld id="{B01D9778-10B4-40FB-B4E4-44FA89A86639}" type="slidenum">
              <a:rPr lang="en-US" smtClean="0"/>
              <a:pPr/>
              <a:t>34</a:t>
            </a:fld>
            <a:endParaRPr lang="en-US"/>
          </a:p>
        </p:txBody>
      </p:sp>
    </p:spTree>
    <p:extLst>
      <p:ext uri="{BB962C8B-B14F-4D97-AF65-F5344CB8AC3E}">
        <p14:creationId xmlns:p14="http://schemas.microsoft.com/office/powerpoint/2010/main" val="1307910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D319C76-91A5-C184-52DE-3806582C62DB}"/>
              </a:ext>
            </a:extLst>
          </p:cNvPr>
          <p:cNvSpPr>
            <a:spLocks noGrp="1"/>
          </p:cNvSpPr>
          <p:nvPr>
            <p:ph type="title"/>
          </p:nvPr>
        </p:nvSpPr>
        <p:spPr>
          <a:xfrm>
            <a:off x="228600" y="197172"/>
            <a:ext cx="10972800" cy="1143000"/>
          </a:xfrm>
        </p:spPr>
        <p:txBody>
          <a:bodyPr/>
          <a:lstStyle/>
          <a:p>
            <a:r>
              <a:rPr lang="en-US" dirty="0">
                <a:solidFill>
                  <a:srgbClr val="002060"/>
                </a:solidFill>
              </a:rPr>
              <a:t>  </a:t>
            </a:r>
            <a:r>
              <a:rPr lang="en-US" dirty="0" err="1">
                <a:solidFill>
                  <a:srgbClr val="002060"/>
                </a:solidFill>
              </a:rPr>
              <a:t>Matlab</a:t>
            </a:r>
            <a:r>
              <a:rPr lang="en-US" dirty="0">
                <a:solidFill>
                  <a:srgbClr val="002060"/>
                </a:solidFill>
              </a:rPr>
              <a:t> Network– Augmentation Results</a:t>
            </a:r>
            <a:endParaRPr lang="he-IL" dirty="0">
              <a:solidFill>
                <a:srgbClr val="002060"/>
              </a:solidFill>
            </a:endParaRPr>
          </a:p>
        </p:txBody>
      </p:sp>
      <p:sp>
        <p:nvSpPr>
          <p:cNvPr id="4" name="מציין מיקום של מספר שקופית 3">
            <a:extLst>
              <a:ext uri="{FF2B5EF4-FFF2-40B4-BE49-F238E27FC236}">
                <a16:creationId xmlns:a16="http://schemas.microsoft.com/office/drawing/2014/main" id="{40B58BEC-82D8-72C2-1307-B0671505C07C}"/>
              </a:ext>
            </a:extLst>
          </p:cNvPr>
          <p:cNvSpPr>
            <a:spLocks noGrp="1"/>
          </p:cNvSpPr>
          <p:nvPr>
            <p:ph type="sldNum" sz="quarter" idx="12"/>
          </p:nvPr>
        </p:nvSpPr>
        <p:spPr/>
        <p:txBody>
          <a:bodyPr/>
          <a:lstStyle/>
          <a:p>
            <a:fld id="{B01D9778-10B4-40FB-B4E4-44FA89A86639}" type="slidenum">
              <a:rPr lang="en-US" smtClean="0"/>
              <a:pPr/>
              <a:t>35</a:t>
            </a:fld>
            <a:endParaRPr lang="en-US"/>
          </a:p>
        </p:txBody>
      </p:sp>
      <p:graphicFrame>
        <p:nvGraphicFramePr>
          <p:cNvPr id="5" name="מציין מיקום תוכן 4">
            <a:extLst>
              <a:ext uri="{FF2B5EF4-FFF2-40B4-BE49-F238E27FC236}">
                <a16:creationId xmlns:a16="http://schemas.microsoft.com/office/drawing/2014/main" id="{738EF057-4598-EFF0-990F-C9AB5A810963}"/>
              </a:ext>
            </a:extLst>
          </p:cNvPr>
          <p:cNvGraphicFramePr>
            <a:graphicFrameLocks noGrp="1"/>
          </p:cNvGraphicFramePr>
          <p:nvPr>
            <p:ph idx="1"/>
            <p:extLst>
              <p:ext uri="{D42A27DB-BD31-4B8C-83A1-F6EECF244321}">
                <p14:modId xmlns:p14="http://schemas.microsoft.com/office/powerpoint/2010/main" val="4215117679"/>
              </p:ext>
            </p:extLst>
          </p:nvPr>
        </p:nvGraphicFramePr>
        <p:xfrm>
          <a:off x="4305300" y="3532848"/>
          <a:ext cx="3581400" cy="2944152"/>
        </p:xfrm>
        <a:graphic>
          <a:graphicData uri="http://schemas.openxmlformats.org/drawingml/2006/table">
            <a:tbl>
              <a:tblPr rtl="1" firstRow="1" bandRow="1">
                <a:tableStyleId>{5C22544A-7EE6-4342-B048-85BDC9FD1C3A}</a:tableStyleId>
              </a:tblPr>
              <a:tblGrid>
                <a:gridCol w="1458738">
                  <a:extLst>
                    <a:ext uri="{9D8B030D-6E8A-4147-A177-3AD203B41FA5}">
                      <a16:colId xmlns:a16="http://schemas.microsoft.com/office/drawing/2014/main" val="1818040826"/>
                    </a:ext>
                  </a:extLst>
                </a:gridCol>
                <a:gridCol w="2122662">
                  <a:extLst>
                    <a:ext uri="{9D8B030D-6E8A-4147-A177-3AD203B41FA5}">
                      <a16:colId xmlns:a16="http://schemas.microsoft.com/office/drawing/2014/main" val="2180461877"/>
                    </a:ext>
                  </a:extLst>
                </a:gridCol>
              </a:tblGrid>
              <a:tr h="457200">
                <a:tc>
                  <a:txBody>
                    <a:bodyPr/>
                    <a:lstStyle/>
                    <a:p>
                      <a:pPr algn="ctr" rtl="1"/>
                      <a:r>
                        <a:rPr lang="en-US" dirty="0"/>
                        <a:t>Accuracy</a:t>
                      </a:r>
                      <a:endParaRPr lang="he-IL" dirty="0"/>
                    </a:p>
                  </a:txBody>
                  <a:tcPr/>
                </a:tc>
                <a:tc>
                  <a:txBody>
                    <a:bodyPr/>
                    <a:lstStyle/>
                    <a:p>
                      <a:pPr algn="ctr" rtl="1"/>
                      <a:r>
                        <a:rPr lang="en-US" dirty="0"/>
                        <a:t>Data Augmentation</a:t>
                      </a:r>
                      <a:endParaRPr lang="he-IL" dirty="0"/>
                    </a:p>
                  </a:txBody>
                  <a:tcPr/>
                </a:tc>
                <a:extLst>
                  <a:ext uri="{0D108BD9-81ED-4DB2-BD59-A6C34878D82A}">
                    <a16:rowId xmlns:a16="http://schemas.microsoft.com/office/drawing/2014/main" val="3055857834"/>
                  </a:ext>
                </a:extLst>
              </a:tr>
              <a:tr h="615624">
                <a:tc>
                  <a:txBody>
                    <a:bodyPr/>
                    <a:lstStyle/>
                    <a:p>
                      <a:pPr algn="ctr" rtl="1"/>
                      <a:r>
                        <a:rPr lang="en-US" dirty="0"/>
                        <a:t>83.67%</a:t>
                      </a:r>
                      <a:endParaRPr lang="he-IL" dirty="0"/>
                    </a:p>
                  </a:txBody>
                  <a:tcPr/>
                </a:tc>
                <a:tc>
                  <a:txBody>
                    <a:bodyPr/>
                    <a:lstStyle/>
                    <a:p>
                      <a:pPr algn="ctr" rtl="1"/>
                      <a:r>
                        <a:rPr lang="en-US" dirty="0"/>
                        <a:t>No Augmentation</a:t>
                      </a:r>
                      <a:endParaRPr lang="he-IL" dirty="0"/>
                    </a:p>
                  </a:txBody>
                  <a:tcPr/>
                </a:tc>
                <a:extLst>
                  <a:ext uri="{0D108BD9-81ED-4DB2-BD59-A6C34878D82A}">
                    <a16:rowId xmlns:a16="http://schemas.microsoft.com/office/drawing/2014/main" val="1579670613"/>
                  </a:ext>
                </a:extLst>
              </a:tr>
              <a:tr h="615624">
                <a:tc>
                  <a:txBody>
                    <a:bodyPr/>
                    <a:lstStyle/>
                    <a:p>
                      <a:pPr algn="ctr" rtl="1"/>
                      <a:r>
                        <a:rPr lang="en-US" dirty="0"/>
                        <a:t>62.60%</a:t>
                      </a:r>
                      <a:endParaRPr lang="he-IL" dirty="0"/>
                    </a:p>
                  </a:txBody>
                  <a:tcPr/>
                </a:tc>
                <a:tc>
                  <a:txBody>
                    <a:bodyPr/>
                    <a:lstStyle/>
                    <a:p>
                      <a:pPr algn="ctr" rtl="1"/>
                      <a:r>
                        <a:rPr lang="en-US" dirty="0"/>
                        <a:t>Rotation</a:t>
                      </a:r>
                      <a:endParaRPr lang="he-IL" dirty="0"/>
                    </a:p>
                  </a:txBody>
                  <a:tcPr/>
                </a:tc>
                <a:extLst>
                  <a:ext uri="{0D108BD9-81ED-4DB2-BD59-A6C34878D82A}">
                    <a16:rowId xmlns:a16="http://schemas.microsoft.com/office/drawing/2014/main" val="117657291"/>
                  </a:ext>
                </a:extLst>
              </a:tr>
              <a:tr h="615624">
                <a:tc>
                  <a:txBody>
                    <a:bodyPr/>
                    <a:lstStyle/>
                    <a:p>
                      <a:pPr algn="ctr" rtl="1"/>
                      <a:r>
                        <a:rPr lang="en-US" dirty="0"/>
                        <a:t>90.52%</a:t>
                      </a:r>
                      <a:endParaRPr lang="he-IL" dirty="0"/>
                    </a:p>
                  </a:txBody>
                  <a:tcPr/>
                </a:tc>
                <a:tc>
                  <a:txBody>
                    <a:bodyPr/>
                    <a:lstStyle/>
                    <a:p>
                      <a:pPr algn="ctr" rtl="1"/>
                      <a:r>
                        <a:rPr lang="en-US" dirty="0"/>
                        <a:t>Gaussian Noise – N(0,0.01)</a:t>
                      </a:r>
                      <a:endParaRPr lang="he-IL" dirty="0"/>
                    </a:p>
                  </a:txBody>
                  <a:tcPr/>
                </a:tc>
                <a:extLst>
                  <a:ext uri="{0D108BD9-81ED-4DB2-BD59-A6C34878D82A}">
                    <a16:rowId xmlns:a16="http://schemas.microsoft.com/office/drawing/2014/main" val="2663254833"/>
                  </a:ext>
                </a:extLst>
              </a:tr>
              <a:tr h="615624">
                <a:tc>
                  <a:txBody>
                    <a:bodyPr/>
                    <a:lstStyle/>
                    <a:p>
                      <a:pPr algn="ctr" rtl="1"/>
                      <a:r>
                        <a:rPr lang="en-US" b="1" dirty="0">
                          <a:solidFill>
                            <a:srgbClr val="FF0000"/>
                          </a:solidFill>
                        </a:rPr>
                        <a:t>96.21%</a:t>
                      </a:r>
                      <a:endParaRPr lang="he-IL" b="1" dirty="0">
                        <a:solidFill>
                          <a:srgbClr val="FF0000"/>
                        </a:solidFill>
                      </a:endParaRPr>
                    </a:p>
                  </a:txBody>
                  <a:tcPr/>
                </a:tc>
                <a:tc>
                  <a:txBody>
                    <a:bodyPr/>
                    <a:lstStyle/>
                    <a:p>
                      <a:pPr algn="ctr" rtl="1"/>
                      <a:r>
                        <a:rPr lang="en-US" b="1" dirty="0">
                          <a:solidFill>
                            <a:srgbClr val="FF0000"/>
                          </a:solidFill>
                        </a:rPr>
                        <a:t>Image Patching</a:t>
                      </a:r>
                      <a:endParaRPr lang="he-IL" b="1" dirty="0">
                        <a:solidFill>
                          <a:srgbClr val="FF0000"/>
                        </a:solidFill>
                      </a:endParaRPr>
                    </a:p>
                  </a:txBody>
                  <a:tcPr/>
                </a:tc>
                <a:extLst>
                  <a:ext uri="{0D108BD9-81ED-4DB2-BD59-A6C34878D82A}">
                    <a16:rowId xmlns:a16="http://schemas.microsoft.com/office/drawing/2014/main" val="4229037023"/>
                  </a:ext>
                </a:extLst>
              </a:tr>
            </a:tbl>
          </a:graphicData>
        </a:graphic>
      </p:graphicFrame>
      <p:sp>
        <p:nvSpPr>
          <p:cNvPr id="8" name="Content Placeholder 2">
            <a:extLst>
              <a:ext uri="{FF2B5EF4-FFF2-40B4-BE49-F238E27FC236}">
                <a16:creationId xmlns:a16="http://schemas.microsoft.com/office/drawing/2014/main" id="{9DFA0561-29B0-113E-F1C9-71C22104B455}"/>
              </a:ext>
            </a:extLst>
          </p:cNvPr>
          <p:cNvSpPr txBox="1">
            <a:spLocks/>
          </p:cNvSpPr>
          <p:nvPr/>
        </p:nvSpPr>
        <p:spPr>
          <a:xfrm>
            <a:off x="609600" y="1600201"/>
            <a:ext cx="10972800" cy="4876799"/>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en-US" dirty="0">
                <a:solidFill>
                  <a:srgbClr val="002060"/>
                </a:solidFill>
              </a:rPr>
              <a:t>Image Patching achieved the best results in improving the model performances, therefore we used that augmentation in our solution.</a:t>
            </a:r>
          </a:p>
        </p:txBody>
      </p:sp>
    </p:spTree>
    <p:extLst>
      <p:ext uri="{BB962C8B-B14F-4D97-AF65-F5344CB8AC3E}">
        <p14:creationId xmlns:p14="http://schemas.microsoft.com/office/powerpoint/2010/main" val="65689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D319C76-91A5-C184-52DE-3806582C62DB}"/>
              </a:ext>
            </a:extLst>
          </p:cNvPr>
          <p:cNvSpPr>
            <a:spLocks noGrp="1"/>
          </p:cNvSpPr>
          <p:nvPr>
            <p:ph type="title"/>
          </p:nvPr>
        </p:nvSpPr>
        <p:spPr>
          <a:xfrm>
            <a:off x="228600" y="197172"/>
            <a:ext cx="10972800" cy="1143000"/>
          </a:xfrm>
        </p:spPr>
        <p:txBody>
          <a:bodyPr/>
          <a:lstStyle/>
          <a:p>
            <a:r>
              <a:rPr lang="en-US" dirty="0">
                <a:solidFill>
                  <a:srgbClr val="002060"/>
                </a:solidFill>
              </a:rPr>
              <a:t>Image Patching Augmentation</a:t>
            </a:r>
            <a:endParaRPr lang="he-IL" dirty="0">
              <a:solidFill>
                <a:srgbClr val="002060"/>
              </a:solidFill>
            </a:endParaRPr>
          </a:p>
        </p:txBody>
      </p:sp>
      <p:sp>
        <p:nvSpPr>
          <p:cNvPr id="8" name="Content Placeholder 2">
            <a:extLst>
              <a:ext uri="{FF2B5EF4-FFF2-40B4-BE49-F238E27FC236}">
                <a16:creationId xmlns:a16="http://schemas.microsoft.com/office/drawing/2014/main" id="{9DFA0561-29B0-113E-F1C9-71C22104B455}"/>
              </a:ext>
            </a:extLst>
          </p:cNvPr>
          <p:cNvSpPr txBox="1">
            <a:spLocks/>
          </p:cNvSpPr>
          <p:nvPr/>
        </p:nvSpPr>
        <p:spPr>
          <a:xfrm>
            <a:off x="609600" y="1600201"/>
            <a:ext cx="10972800" cy="4876799"/>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en-US" dirty="0">
                <a:solidFill>
                  <a:srgbClr val="002060"/>
                </a:solidFill>
              </a:rPr>
              <a:t>Image Patching Steps:</a:t>
            </a:r>
          </a:p>
          <a:p>
            <a:pPr>
              <a:lnSpc>
                <a:spcPct val="120000"/>
              </a:lnSpc>
            </a:pPr>
            <a:endParaRPr lang="en-US" dirty="0">
              <a:solidFill>
                <a:srgbClr val="002060"/>
              </a:solidFill>
            </a:endParaRPr>
          </a:p>
          <a:p>
            <a:pPr>
              <a:lnSpc>
                <a:spcPct val="120000"/>
              </a:lnSpc>
            </a:pPr>
            <a:endParaRPr lang="en-US" dirty="0">
              <a:solidFill>
                <a:srgbClr val="002060"/>
              </a:solidFill>
            </a:endParaRPr>
          </a:p>
          <a:p>
            <a:pPr>
              <a:lnSpc>
                <a:spcPct val="120000"/>
              </a:lnSpc>
            </a:pPr>
            <a:endParaRPr lang="en-US" dirty="0">
              <a:solidFill>
                <a:srgbClr val="002060"/>
              </a:solidFill>
            </a:endParaRPr>
          </a:p>
          <a:p>
            <a:pPr>
              <a:lnSpc>
                <a:spcPct val="120000"/>
              </a:lnSpc>
            </a:pPr>
            <a:endParaRPr lang="en-US" dirty="0">
              <a:solidFill>
                <a:srgbClr val="002060"/>
              </a:solidFill>
            </a:endParaRPr>
          </a:p>
          <a:p>
            <a:pPr>
              <a:lnSpc>
                <a:spcPct val="120000"/>
              </a:lnSpc>
            </a:pPr>
            <a:r>
              <a:rPr lang="en-US" dirty="0">
                <a:solidFill>
                  <a:srgbClr val="002060"/>
                </a:solidFill>
              </a:rPr>
              <a:t>Original Training set is </a:t>
            </a:r>
            <a:r>
              <a:rPr lang="en-US" b="1" dirty="0">
                <a:solidFill>
                  <a:srgbClr val="002060"/>
                </a:solidFill>
              </a:rPr>
              <a:t>2,747</a:t>
            </a:r>
          </a:p>
          <a:p>
            <a:pPr>
              <a:lnSpc>
                <a:spcPct val="120000"/>
              </a:lnSpc>
            </a:pPr>
            <a:r>
              <a:rPr lang="en-US" dirty="0">
                <a:solidFill>
                  <a:srgbClr val="002060"/>
                </a:solidFill>
              </a:rPr>
              <a:t>After Augmentation Training set is: </a:t>
            </a:r>
            <a:r>
              <a:rPr lang="en-US" b="1" dirty="0">
                <a:solidFill>
                  <a:srgbClr val="002060"/>
                </a:solidFill>
              </a:rPr>
              <a:t>134,603</a:t>
            </a:r>
          </a:p>
        </p:txBody>
      </p:sp>
      <p:sp>
        <p:nvSpPr>
          <p:cNvPr id="10" name="מלבן 9">
            <a:extLst>
              <a:ext uri="{FF2B5EF4-FFF2-40B4-BE49-F238E27FC236}">
                <a16:creationId xmlns:a16="http://schemas.microsoft.com/office/drawing/2014/main" id="{2E482704-C32A-FCD0-1F4C-08201B4B7388}"/>
              </a:ext>
            </a:extLst>
          </p:cNvPr>
          <p:cNvSpPr/>
          <p:nvPr/>
        </p:nvSpPr>
        <p:spPr>
          <a:xfrm>
            <a:off x="775580" y="3121389"/>
            <a:ext cx="1291569" cy="1195993"/>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Resize 128x128</a:t>
            </a:r>
            <a:endParaRPr lang="he-IL" dirty="0"/>
          </a:p>
        </p:txBody>
      </p:sp>
      <p:sp>
        <p:nvSpPr>
          <p:cNvPr id="11" name="תיבת טקסט 10">
            <a:extLst>
              <a:ext uri="{FF2B5EF4-FFF2-40B4-BE49-F238E27FC236}">
                <a16:creationId xmlns:a16="http://schemas.microsoft.com/office/drawing/2014/main" id="{ADD9E9BE-D080-F701-5404-60036FB8AB58}"/>
              </a:ext>
            </a:extLst>
          </p:cNvPr>
          <p:cNvSpPr txBox="1"/>
          <p:nvPr/>
        </p:nvSpPr>
        <p:spPr>
          <a:xfrm>
            <a:off x="-66625" y="2753731"/>
            <a:ext cx="928459" cy="1200329"/>
          </a:xfrm>
          <a:prstGeom prst="rect">
            <a:avLst/>
          </a:prstGeom>
          <a:noFill/>
        </p:spPr>
        <p:txBody>
          <a:bodyPr wrap="none" rtlCol="1">
            <a:spAutoFit/>
          </a:bodyPr>
          <a:lstStyle/>
          <a:p>
            <a:r>
              <a:rPr lang="en-US" dirty="0">
                <a:solidFill>
                  <a:srgbClr val="002060"/>
                </a:solidFill>
              </a:rPr>
              <a:t>Image </a:t>
            </a:r>
            <a:br>
              <a:rPr lang="en-US" dirty="0">
                <a:solidFill>
                  <a:srgbClr val="002060"/>
                </a:solidFill>
              </a:rPr>
            </a:br>
            <a:r>
              <a:rPr lang="en-US" dirty="0">
                <a:solidFill>
                  <a:srgbClr val="002060"/>
                </a:solidFill>
              </a:rPr>
              <a:t>Sample </a:t>
            </a:r>
            <a:br>
              <a:rPr lang="en-US" dirty="0">
                <a:solidFill>
                  <a:srgbClr val="002060"/>
                </a:solidFill>
              </a:rPr>
            </a:br>
            <a:r>
              <a:rPr lang="en-US" dirty="0">
                <a:solidFill>
                  <a:srgbClr val="002060"/>
                </a:solidFill>
              </a:rPr>
              <a:t>Input</a:t>
            </a:r>
            <a:endParaRPr lang="en-US" sz="1800" dirty="0">
              <a:solidFill>
                <a:srgbClr val="002060"/>
              </a:solidFill>
            </a:endParaRPr>
          </a:p>
          <a:p>
            <a:endParaRPr lang="he-IL" dirty="0"/>
          </a:p>
        </p:txBody>
      </p:sp>
      <p:cxnSp>
        <p:nvCxnSpPr>
          <p:cNvPr id="12" name="מחבר חץ ישר 11">
            <a:extLst>
              <a:ext uri="{FF2B5EF4-FFF2-40B4-BE49-F238E27FC236}">
                <a16:creationId xmlns:a16="http://schemas.microsoft.com/office/drawing/2014/main" id="{FE18FBFE-46E8-51F0-5024-F1600BA2F6A2}"/>
              </a:ext>
            </a:extLst>
          </p:cNvPr>
          <p:cNvCxnSpPr>
            <a:cxnSpLocks/>
            <a:endCxn id="10" idx="1"/>
          </p:cNvCxnSpPr>
          <p:nvPr/>
        </p:nvCxnSpPr>
        <p:spPr>
          <a:xfrm>
            <a:off x="0" y="3719385"/>
            <a:ext cx="775580"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מלבן 12">
            <a:extLst>
              <a:ext uri="{FF2B5EF4-FFF2-40B4-BE49-F238E27FC236}">
                <a16:creationId xmlns:a16="http://schemas.microsoft.com/office/drawing/2014/main" id="{24BB4792-A774-FA42-5014-8B5868235199}"/>
              </a:ext>
            </a:extLst>
          </p:cNvPr>
          <p:cNvSpPr/>
          <p:nvPr/>
        </p:nvSpPr>
        <p:spPr>
          <a:xfrm>
            <a:off x="2661481" y="2512099"/>
            <a:ext cx="1444864" cy="110143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Crop 94x94 Center Patch</a:t>
            </a:r>
            <a:endParaRPr lang="he-IL" dirty="0"/>
          </a:p>
        </p:txBody>
      </p:sp>
      <p:sp>
        <p:nvSpPr>
          <p:cNvPr id="14" name="תיבת טקסט 13">
            <a:extLst>
              <a:ext uri="{FF2B5EF4-FFF2-40B4-BE49-F238E27FC236}">
                <a16:creationId xmlns:a16="http://schemas.microsoft.com/office/drawing/2014/main" id="{808505BC-DBFC-875A-8C61-8A4E7B85B6DC}"/>
              </a:ext>
            </a:extLst>
          </p:cNvPr>
          <p:cNvSpPr txBox="1"/>
          <p:nvPr/>
        </p:nvSpPr>
        <p:spPr>
          <a:xfrm>
            <a:off x="6211266" y="2437014"/>
            <a:ext cx="849592" cy="923330"/>
          </a:xfrm>
          <a:prstGeom prst="rect">
            <a:avLst/>
          </a:prstGeom>
          <a:noFill/>
        </p:spPr>
        <p:txBody>
          <a:bodyPr wrap="none" rtlCol="1">
            <a:spAutoFit/>
          </a:bodyPr>
          <a:lstStyle/>
          <a:p>
            <a:pPr algn="ctr"/>
            <a:r>
              <a:rPr lang="en-US" dirty="0">
                <a:solidFill>
                  <a:srgbClr val="002060"/>
                </a:solidFill>
              </a:rPr>
              <a:t>49 </a:t>
            </a:r>
            <a:br>
              <a:rPr lang="en-US" dirty="0">
                <a:solidFill>
                  <a:srgbClr val="002060"/>
                </a:solidFill>
              </a:rPr>
            </a:br>
            <a:r>
              <a:rPr lang="en-US" dirty="0">
                <a:solidFill>
                  <a:srgbClr val="002060"/>
                </a:solidFill>
              </a:rPr>
              <a:t>Images</a:t>
            </a:r>
            <a:endParaRPr lang="en-US" sz="1800" dirty="0">
              <a:solidFill>
                <a:srgbClr val="002060"/>
              </a:solidFill>
            </a:endParaRPr>
          </a:p>
          <a:p>
            <a:endParaRPr lang="he-IL" dirty="0"/>
          </a:p>
        </p:txBody>
      </p:sp>
      <p:cxnSp>
        <p:nvCxnSpPr>
          <p:cNvPr id="15" name="מחבר חץ ישר 14">
            <a:extLst>
              <a:ext uri="{FF2B5EF4-FFF2-40B4-BE49-F238E27FC236}">
                <a16:creationId xmlns:a16="http://schemas.microsoft.com/office/drawing/2014/main" id="{45C525C5-9462-4ED0-1FA7-1C44547C75EB}"/>
              </a:ext>
            </a:extLst>
          </p:cNvPr>
          <p:cNvCxnSpPr>
            <a:cxnSpLocks/>
            <a:stCxn id="10" idx="3"/>
            <a:endCxn id="13" idx="1"/>
          </p:cNvCxnSpPr>
          <p:nvPr/>
        </p:nvCxnSpPr>
        <p:spPr>
          <a:xfrm flipV="1">
            <a:off x="2067149" y="3062818"/>
            <a:ext cx="594332" cy="65656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מחבר חץ ישר 16">
            <a:extLst>
              <a:ext uri="{FF2B5EF4-FFF2-40B4-BE49-F238E27FC236}">
                <a16:creationId xmlns:a16="http://schemas.microsoft.com/office/drawing/2014/main" id="{1757140F-06FB-D8A4-245F-A55C803B8C14}"/>
              </a:ext>
            </a:extLst>
          </p:cNvPr>
          <p:cNvCxnSpPr>
            <a:cxnSpLocks/>
            <a:stCxn id="13" idx="3"/>
            <a:endCxn id="42" idx="1"/>
          </p:cNvCxnSpPr>
          <p:nvPr/>
        </p:nvCxnSpPr>
        <p:spPr>
          <a:xfrm>
            <a:off x="4106345" y="3062818"/>
            <a:ext cx="68873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מלבן 23">
            <a:extLst>
              <a:ext uri="{FF2B5EF4-FFF2-40B4-BE49-F238E27FC236}">
                <a16:creationId xmlns:a16="http://schemas.microsoft.com/office/drawing/2014/main" id="{71FC1C55-2F8A-E0BB-5A2C-EAF2714730DB}"/>
              </a:ext>
            </a:extLst>
          </p:cNvPr>
          <p:cNvSpPr/>
          <p:nvPr/>
        </p:nvSpPr>
        <p:spPr>
          <a:xfrm>
            <a:off x="2659291" y="3857599"/>
            <a:ext cx="1447054" cy="1113012"/>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Crop 88x88 Center Patch</a:t>
            </a:r>
            <a:endParaRPr lang="he-IL" dirty="0"/>
          </a:p>
        </p:txBody>
      </p:sp>
      <p:cxnSp>
        <p:nvCxnSpPr>
          <p:cNvPr id="32" name="מחבר חץ ישר 31">
            <a:extLst>
              <a:ext uri="{FF2B5EF4-FFF2-40B4-BE49-F238E27FC236}">
                <a16:creationId xmlns:a16="http://schemas.microsoft.com/office/drawing/2014/main" id="{22471BC1-D7D5-0D15-B391-64D51212C4B7}"/>
              </a:ext>
            </a:extLst>
          </p:cNvPr>
          <p:cNvCxnSpPr>
            <a:cxnSpLocks/>
            <a:stCxn id="10" idx="3"/>
            <a:endCxn id="24" idx="1"/>
          </p:cNvCxnSpPr>
          <p:nvPr/>
        </p:nvCxnSpPr>
        <p:spPr>
          <a:xfrm>
            <a:off x="2067149" y="3719386"/>
            <a:ext cx="592142" cy="69471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תיבת טקסט 34">
            <a:extLst>
              <a:ext uri="{FF2B5EF4-FFF2-40B4-BE49-F238E27FC236}">
                <a16:creationId xmlns:a16="http://schemas.microsoft.com/office/drawing/2014/main" id="{925E74A0-D475-2549-4329-77DA71684A24}"/>
              </a:ext>
            </a:extLst>
          </p:cNvPr>
          <p:cNvSpPr txBox="1"/>
          <p:nvPr/>
        </p:nvSpPr>
        <p:spPr>
          <a:xfrm>
            <a:off x="1911226" y="2798223"/>
            <a:ext cx="643318" cy="646331"/>
          </a:xfrm>
          <a:prstGeom prst="rect">
            <a:avLst/>
          </a:prstGeom>
          <a:noFill/>
        </p:spPr>
        <p:txBody>
          <a:bodyPr wrap="none" rtlCol="1">
            <a:spAutoFit/>
          </a:bodyPr>
          <a:lstStyle/>
          <a:p>
            <a:r>
              <a:rPr lang="en-US" dirty="0">
                <a:solidFill>
                  <a:srgbClr val="002060"/>
                </a:solidFill>
              </a:rPr>
              <a:t>Train</a:t>
            </a:r>
            <a:endParaRPr lang="en-US" sz="1800" dirty="0">
              <a:solidFill>
                <a:srgbClr val="002060"/>
              </a:solidFill>
            </a:endParaRPr>
          </a:p>
          <a:p>
            <a:endParaRPr lang="he-IL" dirty="0"/>
          </a:p>
        </p:txBody>
      </p:sp>
      <p:sp>
        <p:nvSpPr>
          <p:cNvPr id="36" name="תיבת טקסט 35">
            <a:extLst>
              <a:ext uri="{FF2B5EF4-FFF2-40B4-BE49-F238E27FC236}">
                <a16:creationId xmlns:a16="http://schemas.microsoft.com/office/drawing/2014/main" id="{FF451A3D-52AC-B914-88A4-31FA60BFA1BE}"/>
              </a:ext>
            </a:extLst>
          </p:cNvPr>
          <p:cNvSpPr txBox="1"/>
          <p:nvPr/>
        </p:nvSpPr>
        <p:spPr>
          <a:xfrm>
            <a:off x="2047558" y="4179757"/>
            <a:ext cx="555921" cy="646331"/>
          </a:xfrm>
          <a:prstGeom prst="rect">
            <a:avLst/>
          </a:prstGeom>
          <a:noFill/>
        </p:spPr>
        <p:txBody>
          <a:bodyPr wrap="none" rtlCol="1">
            <a:spAutoFit/>
          </a:bodyPr>
          <a:lstStyle/>
          <a:p>
            <a:r>
              <a:rPr lang="en-US" dirty="0">
                <a:solidFill>
                  <a:srgbClr val="002060"/>
                </a:solidFill>
              </a:rPr>
              <a:t>Test</a:t>
            </a:r>
            <a:endParaRPr lang="en-US" sz="1800" dirty="0">
              <a:solidFill>
                <a:srgbClr val="002060"/>
              </a:solidFill>
            </a:endParaRPr>
          </a:p>
          <a:p>
            <a:endParaRPr lang="he-IL" dirty="0"/>
          </a:p>
        </p:txBody>
      </p:sp>
      <p:sp>
        <p:nvSpPr>
          <p:cNvPr id="42" name="מלבן 41">
            <a:extLst>
              <a:ext uri="{FF2B5EF4-FFF2-40B4-BE49-F238E27FC236}">
                <a16:creationId xmlns:a16="http://schemas.microsoft.com/office/drawing/2014/main" id="{E4D78587-8760-9234-73BA-CCF3710790C0}"/>
              </a:ext>
            </a:extLst>
          </p:cNvPr>
          <p:cNvSpPr/>
          <p:nvPr/>
        </p:nvSpPr>
        <p:spPr>
          <a:xfrm>
            <a:off x="4795081" y="2512099"/>
            <a:ext cx="1444864" cy="110143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Crop 88x88 Patch with Stride 1</a:t>
            </a:r>
            <a:endParaRPr lang="he-IL" dirty="0"/>
          </a:p>
        </p:txBody>
      </p:sp>
      <p:cxnSp>
        <p:nvCxnSpPr>
          <p:cNvPr id="43" name="מחבר חץ ישר 42">
            <a:extLst>
              <a:ext uri="{FF2B5EF4-FFF2-40B4-BE49-F238E27FC236}">
                <a16:creationId xmlns:a16="http://schemas.microsoft.com/office/drawing/2014/main" id="{C9657051-FD41-0780-6F31-3B537E23E388}"/>
              </a:ext>
            </a:extLst>
          </p:cNvPr>
          <p:cNvCxnSpPr>
            <a:cxnSpLocks/>
            <a:stCxn id="42" idx="3"/>
            <a:endCxn id="44" idx="1"/>
          </p:cNvCxnSpPr>
          <p:nvPr/>
        </p:nvCxnSpPr>
        <p:spPr>
          <a:xfrm flipV="1">
            <a:off x="6239945" y="3059354"/>
            <a:ext cx="761582" cy="34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4" name="מלבן 43">
            <a:extLst>
              <a:ext uri="{FF2B5EF4-FFF2-40B4-BE49-F238E27FC236}">
                <a16:creationId xmlns:a16="http://schemas.microsoft.com/office/drawing/2014/main" id="{C207BFC4-2056-6612-0E69-BE63603BC827}"/>
              </a:ext>
            </a:extLst>
          </p:cNvPr>
          <p:cNvSpPr/>
          <p:nvPr/>
        </p:nvSpPr>
        <p:spPr>
          <a:xfrm>
            <a:off x="7001527" y="2508635"/>
            <a:ext cx="1444864" cy="110143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Calculate FFT And save Phase in 2</a:t>
            </a:r>
            <a:r>
              <a:rPr lang="en-US" baseline="30000" dirty="0"/>
              <a:t>nd</a:t>
            </a:r>
            <a:r>
              <a:rPr lang="en-US" dirty="0"/>
              <a:t> channel</a:t>
            </a:r>
            <a:endParaRPr lang="he-IL" dirty="0"/>
          </a:p>
        </p:txBody>
      </p:sp>
      <p:cxnSp>
        <p:nvCxnSpPr>
          <p:cNvPr id="46" name="מחבר חץ ישר 45">
            <a:extLst>
              <a:ext uri="{FF2B5EF4-FFF2-40B4-BE49-F238E27FC236}">
                <a16:creationId xmlns:a16="http://schemas.microsoft.com/office/drawing/2014/main" id="{C19AB010-783B-471B-813B-F92041693E53}"/>
              </a:ext>
            </a:extLst>
          </p:cNvPr>
          <p:cNvCxnSpPr>
            <a:cxnSpLocks/>
            <a:stCxn id="24" idx="3"/>
            <a:endCxn id="50" idx="1"/>
          </p:cNvCxnSpPr>
          <p:nvPr/>
        </p:nvCxnSpPr>
        <p:spPr>
          <a:xfrm>
            <a:off x="4106345" y="4414105"/>
            <a:ext cx="2898536" cy="1219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0" name="מלבן 49">
            <a:extLst>
              <a:ext uri="{FF2B5EF4-FFF2-40B4-BE49-F238E27FC236}">
                <a16:creationId xmlns:a16="http://schemas.microsoft.com/office/drawing/2014/main" id="{29BDDBCC-69B0-4920-57B3-AEDCBD9DA5C9}"/>
              </a:ext>
            </a:extLst>
          </p:cNvPr>
          <p:cNvSpPr/>
          <p:nvPr/>
        </p:nvSpPr>
        <p:spPr>
          <a:xfrm>
            <a:off x="7004881" y="3881995"/>
            <a:ext cx="1444864" cy="108861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Calculate FFT And save Phase in 2</a:t>
            </a:r>
            <a:r>
              <a:rPr lang="en-US" baseline="30000" dirty="0"/>
              <a:t>nd</a:t>
            </a:r>
            <a:r>
              <a:rPr lang="en-US" dirty="0"/>
              <a:t> channel</a:t>
            </a:r>
            <a:endParaRPr lang="he-IL" dirty="0"/>
          </a:p>
        </p:txBody>
      </p:sp>
      <p:cxnSp>
        <p:nvCxnSpPr>
          <p:cNvPr id="68" name="מחבר חץ ישר 67">
            <a:extLst>
              <a:ext uri="{FF2B5EF4-FFF2-40B4-BE49-F238E27FC236}">
                <a16:creationId xmlns:a16="http://schemas.microsoft.com/office/drawing/2014/main" id="{EB9E414C-0DAF-DB17-822B-68C2F158F9E1}"/>
              </a:ext>
            </a:extLst>
          </p:cNvPr>
          <p:cNvCxnSpPr>
            <a:cxnSpLocks/>
            <a:stCxn id="44" idx="3"/>
            <a:endCxn id="71" idx="1"/>
          </p:cNvCxnSpPr>
          <p:nvPr/>
        </p:nvCxnSpPr>
        <p:spPr>
          <a:xfrm>
            <a:off x="8446391" y="3059354"/>
            <a:ext cx="30414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1" name="מלבן 70">
            <a:extLst>
              <a:ext uri="{FF2B5EF4-FFF2-40B4-BE49-F238E27FC236}">
                <a16:creationId xmlns:a16="http://schemas.microsoft.com/office/drawing/2014/main" id="{6DFA8013-6E19-45DE-A9D4-F979035BDC11}"/>
              </a:ext>
            </a:extLst>
          </p:cNvPr>
          <p:cNvSpPr/>
          <p:nvPr/>
        </p:nvSpPr>
        <p:spPr>
          <a:xfrm>
            <a:off x="8750533" y="2508635"/>
            <a:ext cx="1444864" cy="110143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49 Data Generated:</a:t>
            </a:r>
            <a:br>
              <a:rPr lang="en-US" dirty="0"/>
            </a:br>
            <a:r>
              <a:rPr lang="en-US" dirty="0"/>
              <a:t>49x2x88x88</a:t>
            </a:r>
            <a:endParaRPr lang="he-IL" dirty="0"/>
          </a:p>
        </p:txBody>
      </p:sp>
      <p:cxnSp>
        <p:nvCxnSpPr>
          <p:cNvPr id="74" name="מחבר חץ ישר 73">
            <a:extLst>
              <a:ext uri="{FF2B5EF4-FFF2-40B4-BE49-F238E27FC236}">
                <a16:creationId xmlns:a16="http://schemas.microsoft.com/office/drawing/2014/main" id="{42494597-2B81-5FCD-A442-D94BF956AA71}"/>
              </a:ext>
            </a:extLst>
          </p:cNvPr>
          <p:cNvCxnSpPr>
            <a:cxnSpLocks/>
            <a:stCxn id="50" idx="3"/>
            <a:endCxn id="77" idx="1"/>
          </p:cNvCxnSpPr>
          <p:nvPr/>
        </p:nvCxnSpPr>
        <p:spPr>
          <a:xfrm flipV="1">
            <a:off x="8449745" y="4408318"/>
            <a:ext cx="307736" cy="1798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7" name="מלבן 76">
            <a:extLst>
              <a:ext uri="{FF2B5EF4-FFF2-40B4-BE49-F238E27FC236}">
                <a16:creationId xmlns:a16="http://schemas.microsoft.com/office/drawing/2014/main" id="{58CECD16-7E97-6E76-5FBC-AC622438FDB7}"/>
              </a:ext>
            </a:extLst>
          </p:cNvPr>
          <p:cNvSpPr/>
          <p:nvPr/>
        </p:nvSpPr>
        <p:spPr>
          <a:xfrm>
            <a:off x="8757481" y="3857599"/>
            <a:ext cx="1444864" cy="110143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Data Sample processed:</a:t>
            </a:r>
          </a:p>
          <a:p>
            <a:pPr algn="ctr"/>
            <a:r>
              <a:rPr lang="en-US" dirty="0"/>
              <a:t>2x88x88</a:t>
            </a:r>
            <a:endParaRPr lang="he-IL" dirty="0"/>
          </a:p>
        </p:txBody>
      </p:sp>
      <p:cxnSp>
        <p:nvCxnSpPr>
          <p:cNvPr id="82" name="מחבר חץ ישר 81">
            <a:extLst>
              <a:ext uri="{FF2B5EF4-FFF2-40B4-BE49-F238E27FC236}">
                <a16:creationId xmlns:a16="http://schemas.microsoft.com/office/drawing/2014/main" id="{10C0A64F-EA8B-64A9-5466-DBF82C5803CC}"/>
              </a:ext>
            </a:extLst>
          </p:cNvPr>
          <p:cNvCxnSpPr>
            <a:cxnSpLocks/>
            <a:stCxn id="71" idx="3"/>
            <a:endCxn id="93" idx="1"/>
          </p:cNvCxnSpPr>
          <p:nvPr/>
        </p:nvCxnSpPr>
        <p:spPr>
          <a:xfrm>
            <a:off x="10195397" y="3059354"/>
            <a:ext cx="661624" cy="596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9" name="מחבר חץ ישר 88">
            <a:extLst>
              <a:ext uri="{FF2B5EF4-FFF2-40B4-BE49-F238E27FC236}">
                <a16:creationId xmlns:a16="http://schemas.microsoft.com/office/drawing/2014/main" id="{8CCA1E77-DF1C-10BD-1BEF-CD71BB0EFD40}"/>
              </a:ext>
            </a:extLst>
          </p:cNvPr>
          <p:cNvCxnSpPr>
            <a:cxnSpLocks/>
            <a:stCxn id="77" idx="3"/>
            <a:endCxn id="107" idx="1"/>
          </p:cNvCxnSpPr>
          <p:nvPr/>
        </p:nvCxnSpPr>
        <p:spPr>
          <a:xfrm>
            <a:off x="10202345" y="4408318"/>
            <a:ext cx="645523" cy="115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3" name="מלבן 92">
            <a:extLst>
              <a:ext uri="{FF2B5EF4-FFF2-40B4-BE49-F238E27FC236}">
                <a16:creationId xmlns:a16="http://schemas.microsoft.com/office/drawing/2014/main" id="{30D78F8F-8822-AF72-C0AF-CDF0435C0BD6}"/>
              </a:ext>
            </a:extLst>
          </p:cNvPr>
          <p:cNvSpPr/>
          <p:nvPr/>
        </p:nvSpPr>
        <p:spPr>
          <a:xfrm>
            <a:off x="10857021" y="2514600"/>
            <a:ext cx="1252602" cy="110143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Network</a:t>
            </a:r>
            <a:endParaRPr lang="he-IL" dirty="0"/>
          </a:p>
        </p:txBody>
      </p:sp>
      <p:sp>
        <p:nvSpPr>
          <p:cNvPr id="104" name="תיבת טקסט 103">
            <a:extLst>
              <a:ext uri="{FF2B5EF4-FFF2-40B4-BE49-F238E27FC236}">
                <a16:creationId xmlns:a16="http://schemas.microsoft.com/office/drawing/2014/main" id="{BF650E71-AAD6-E629-FE35-D98AECF720C8}"/>
              </a:ext>
            </a:extLst>
          </p:cNvPr>
          <p:cNvSpPr txBox="1"/>
          <p:nvPr/>
        </p:nvSpPr>
        <p:spPr>
          <a:xfrm>
            <a:off x="10204550" y="2736188"/>
            <a:ext cx="643318" cy="646331"/>
          </a:xfrm>
          <a:prstGeom prst="rect">
            <a:avLst/>
          </a:prstGeom>
          <a:noFill/>
        </p:spPr>
        <p:txBody>
          <a:bodyPr wrap="none" rtlCol="1">
            <a:spAutoFit/>
          </a:bodyPr>
          <a:lstStyle/>
          <a:p>
            <a:r>
              <a:rPr lang="en-US" dirty="0">
                <a:solidFill>
                  <a:srgbClr val="002060"/>
                </a:solidFill>
              </a:rPr>
              <a:t>Train</a:t>
            </a:r>
            <a:endParaRPr lang="en-US" sz="1800" dirty="0">
              <a:solidFill>
                <a:srgbClr val="002060"/>
              </a:solidFill>
            </a:endParaRPr>
          </a:p>
          <a:p>
            <a:endParaRPr lang="he-IL" dirty="0"/>
          </a:p>
        </p:txBody>
      </p:sp>
      <p:sp>
        <p:nvSpPr>
          <p:cNvPr id="105" name="תיבת טקסט 104">
            <a:extLst>
              <a:ext uri="{FF2B5EF4-FFF2-40B4-BE49-F238E27FC236}">
                <a16:creationId xmlns:a16="http://schemas.microsoft.com/office/drawing/2014/main" id="{305D65A1-853F-DBD1-7C47-C16F8250EF56}"/>
              </a:ext>
            </a:extLst>
          </p:cNvPr>
          <p:cNvSpPr txBox="1"/>
          <p:nvPr/>
        </p:nvSpPr>
        <p:spPr>
          <a:xfrm>
            <a:off x="10258157" y="4096726"/>
            <a:ext cx="555921" cy="646331"/>
          </a:xfrm>
          <a:prstGeom prst="rect">
            <a:avLst/>
          </a:prstGeom>
          <a:noFill/>
        </p:spPr>
        <p:txBody>
          <a:bodyPr wrap="none" rtlCol="1">
            <a:spAutoFit/>
          </a:bodyPr>
          <a:lstStyle/>
          <a:p>
            <a:r>
              <a:rPr lang="en-US" dirty="0">
                <a:solidFill>
                  <a:srgbClr val="002060"/>
                </a:solidFill>
              </a:rPr>
              <a:t>Test</a:t>
            </a:r>
            <a:endParaRPr lang="en-US" sz="1800" dirty="0">
              <a:solidFill>
                <a:srgbClr val="002060"/>
              </a:solidFill>
            </a:endParaRPr>
          </a:p>
          <a:p>
            <a:endParaRPr lang="he-IL" dirty="0"/>
          </a:p>
        </p:txBody>
      </p:sp>
      <p:sp>
        <p:nvSpPr>
          <p:cNvPr id="107" name="מלבן 106">
            <a:extLst>
              <a:ext uri="{FF2B5EF4-FFF2-40B4-BE49-F238E27FC236}">
                <a16:creationId xmlns:a16="http://schemas.microsoft.com/office/drawing/2014/main" id="{9FF3B4BB-F75B-DFD7-0CB0-0525733390BE}"/>
              </a:ext>
            </a:extLst>
          </p:cNvPr>
          <p:cNvSpPr/>
          <p:nvPr/>
        </p:nvSpPr>
        <p:spPr>
          <a:xfrm>
            <a:off x="10847868" y="3869173"/>
            <a:ext cx="1252602" cy="110143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Network</a:t>
            </a:r>
            <a:endParaRPr lang="he-IL" dirty="0"/>
          </a:p>
        </p:txBody>
      </p:sp>
      <p:sp>
        <p:nvSpPr>
          <p:cNvPr id="3" name="תיבת טקסט 2">
            <a:extLst>
              <a:ext uri="{FF2B5EF4-FFF2-40B4-BE49-F238E27FC236}">
                <a16:creationId xmlns:a16="http://schemas.microsoft.com/office/drawing/2014/main" id="{9515963D-3C9F-F172-952C-31D848372B61}"/>
              </a:ext>
            </a:extLst>
          </p:cNvPr>
          <p:cNvSpPr txBox="1"/>
          <p:nvPr/>
        </p:nvSpPr>
        <p:spPr>
          <a:xfrm>
            <a:off x="4031945" y="2430565"/>
            <a:ext cx="808042" cy="923330"/>
          </a:xfrm>
          <a:prstGeom prst="rect">
            <a:avLst/>
          </a:prstGeom>
          <a:noFill/>
        </p:spPr>
        <p:txBody>
          <a:bodyPr wrap="none" rtlCol="1">
            <a:spAutoFit/>
          </a:bodyPr>
          <a:lstStyle/>
          <a:p>
            <a:pPr algn="ctr"/>
            <a:r>
              <a:rPr lang="en-US" dirty="0">
                <a:solidFill>
                  <a:srgbClr val="002060"/>
                </a:solidFill>
              </a:rPr>
              <a:t>1 </a:t>
            </a:r>
            <a:br>
              <a:rPr lang="en-US" dirty="0">
                <a:solidFill>
                  <a:srgbClr val="002060"/>
                </a:solidFill>
              </a:rPr>
            </a:br>
            <a:r>
              <a:rPr lang="en-US" dirty="0">
                <a:solidFill>
                  <a:srgbClr val="002060"/>
                </a:solidFill>
              </a:rPr>
              <a:t>Image</a:t>
            </a:r>
            <a:endParaRPr lang="en-US" sz="1800" dirty="0">
              <a:solidFill>
                <a:srgbClr val="002060"/>
              </a:solidFill>
            </a:endParaRPr>
          </a:p>
          <a:p>
            <a:endParaRPr lang="he-IL" dirty="0"/>
          </a:p>
        </p:txBody>
      </p:sp>
    </p:spTree>
    <p:extLst>
      <p:ext uri="{BB962C8B-B14F-4D97-AF65-F5344CB8AC3E}">
        <p14:creationId xmlns:p14="http://schemas.microsoft.com/office/powerpoint/2010/main" val="159544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8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8">
                                            <p:txEl>
                                              <p:pRg st="5" end="5"/>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p:bldP spid="24" grpId="0" animBg="1"/>
      <p:bldP spid="35" grpId="0"/>
      <p:bldP spid="36" grpId="0"/>
      <p:bldP spid="42" grpId="0" animBg="1"/>
      <p:bldP spid="44" grpId="0" animBg="1"/>
      <p:bldP spid="50" grpId="0" animBg="1"/>
      <p:bldP spid="71" grpId="0" animBg="1"/>
      <p:bldP spid="77" grpId="0" animBg="1"/>
      <p:bldP spid="93" grpId="0" animBg="1"/>
      <p:bldP spid="104" grpId="0"/>
      <p:bldP spid="105" grpId="0"/>
      <p:bldP spid="107" grpId="0" animBg="1"/>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373351-388B-AB8B-53D9-A2A162C34C18}"/>
              </a:ext>
            </a:extLst>
          </p:cNvPr>
          <p:cNvSpPr>
            <a:spLocks noGrp="1"/>
          </p:cNvSpPr>
          <p:nvPr>
            <p:ph type="title"/>
          </p:nvPr>
        </p:nvSpPr>
        <p:spPr/>
        <p:txBody>
          <a:bodyPr/>
          <a:lstStyle/>
          <a:p>
            <a:r>
              <a:rPr lang="en-US" dirty="0">
                <a:solidFill>
                  <a:srgbClr val="002060"/>
                </a:solidFill>
              </a:rPr>
              <a:t>Image Patching Augmentation</a:t>
            </a:r>
            <a:endParaRPr lang="he-IL" dirty="0"/>
          </a:p>
        </p:txBody>
      </p:sp>
      <p:pic>
        <p:nvPicPr>
          <p:cNvPr id="6" name="מציין מיקום תוכן 5">
            <a:extLst>
              <a:ext uri="{FF2B5EF4-FFF2-40B4-BE49-F238E27FC236}">
                <a16:creationId xmlns:a16="http://schemas.microsoft.com/office/drawing/2014/main" id="{1BD0D2B0-EB5E-EB3D-5EA4-02C6304C9696}"/>
              </a:ext>
            </a:extLst>
          </p:cNvPr>
          <p:cNvPicPr>
            <a:picLocks noGrp="1" noChangeAspect="1"/>
          </p:cNvPicPr>
          <p:nvPr>
            <p:ph idx="1"/>
          </p:nvPr>
        </p:nvPicPr>
        <p:blipFill>
          <a:blip r:embed="rId2"/>
          <a:stretch>
            <a:fillRect/>
          </a:stretch>
        </p:blipFill>
        <p:spPr>
          <a:xfrm>
            <a:off x="4191000" y="2438400"/>
            <a:ext cx="3600953" cy="3610479"/>
          </a:xfrm>
        </p:spPr>
      </p:pic>
      <p:sp>
        <p:nvSpPr>
          <p:cNvPr id="4" name="מציין מיקום של מספר שקופית 3">
            <a:extLst>
              <a:ext uri="{FF2B5EF4-FFF2-40B4-BE49-F238E27FC236}">
                <a16:creationId xmlns:a16="http://schemas.microsoft.com/office/drawing/2014/main" id="{4B7336DE-4432-DA91-F80E-A3276615F6DE}"/>
              </a:ext>
            </a:extLst>
          </p:cNvPr>
          <p:cNvSpPr>
            <a:spLocks noGrp="1"/>
          </p:cNvSpPr>
          <p:nvPr>
            <p:ph type="sldNum" sz="quarter" idx="12"/>
          </p:nvPr>
        </p:nvSpPr>
        <p:spPr/>
        <p:txBody>
          <a:bodyPr/>
          <a:lstStyle/>
          <a:p>
            <a:fld id="{B01D9778-10B4-40FB-B4E4-44FA89A86639}" type="slidenum">
              <a:rPr lang="en-US" smtClean="0"/>
              <a:pPr/>
              <a:t>37</a:t>
            </a:fld>
            <a:endParaRPr lang="en-US"/>
          </a:p>
        </p:txBody>
      </p:sp>
      <p:sp>
        <p:nvSpPr>
          <p:cNvPr id="7" name="Content Placeholder 2">
            <a:extLst>
              <a:ext uri="{FF2B5EF4-FFF2-40B4-BE49-F238E27FC236}">
                <a16:creationId xmlns:a16="http://schemas.microsoft.com/office/drawing/2014/main" id="{EC01EAEB-BCA6-3819-0076-9F926A7D00E7}"/>
              </a:ext>
            </a:extLst>
          </p:cNvPr>
          <p:cNvSpPr txBox="1">
            <a:spLocks/>
          </p:cNvSpPr>
          <p:nvPr/>
        </p:nvSpPr>
        <p:spPr>
          <a:xfrm>
            <a:off x="609600" y="1295400"/>
            <a:ext cx="10972800" cy="4876799"/>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en-US" dirty="0">
                <a:solidFill>
                  <a:srgbClr val="002060"/>
                </a:solidFill>
              </a:rPr>
              <a:t>We used (</a:t>
            </a:r>
            <a:r>
              <a:rPr lang="en-US" sz="2400" dirty="0">
                <a:solidFill>
                  <a:srgbClr val="002060"/>
                </a:solidFill>
              </a:rPr>
              <a:t>∆</a:t>
            </a:r>
            <a:r>
              <a:rPr lang="en-US" dirty="0">
                <a:solidFill>
                  <a:srgbClr val="002060"/>
                </a:solidFill>
              </a:rPr>
              <a:t>x,</a:t>
            </a:r>
            <a:r>
              <a:rPr lang="en-US" sz="3200" dirty="0">
                <a:solidFill>
                  <a:srgbClr val="002060"/>
                </a:solidFill>
              </a:rPr>
              <a:t> </a:t>
            </a:r>
            <a:r>
              <a:rPr lang="en-US" sz="2400" dirty="0">
                <a:solidFill>
                  <a:srgbClr val="002060"/>
                </a:solidFill>
              </a:rPr>
              <a:t>∆</a:t>
            </a:r>
            <a:r>
              <a:rPr lang="en-US" dirty="0">
                <a:solidFill>
                  <a:srgbClr val="002060"/>
                </a:solidFill>
              </a:rPr>
              <a:t>y)-&gt; </a:t>
            </a:r>
            <a:r>
              <a:rPr lang="en-US" sz="2400" dirty="0">
                <a:solidFill>
                  <a:srgbClr val="002060"/>
                </a:solidFill>
              </a:rPr>
              <a:t>∆</a:t>
            </a:r>
            <a:r>
              <a:rPr lang="en-US" dirty="0">
                <a:solidFill>
                  <a:srgbClr val="002060"/>
                </a:solidFill>
              </a:rPr>
              <a:t>x </a:t>
            </a:r>
            <a:r>
              <a:rPr lang="el-GR" dirty="0">
                <a:solidFill>
                  <a:srgbClr val="002060"/>
                </a:solidFill>
              </a:rPr>
              <a:t>ϵ</a:t>
            </a:r>
            <a:r>
              <a:rPr lang="en-US" dirty="0">
                <a:solidFill>
                  <a:srgbClr val="002060"/>
                </a:solidFill>
              </a:rPr>
              <a:t>[0,6], </a:t>
            </a:r>
            <a:r>
              <a:rPr lang="en-US" sz="2400" dirty="0">
                <a:solidFill>
                  <a:srgbClr val="002060"/>
                </a:solidFill>
              </a:rPr>
              <a:t>∆</a:t>
            </a:r>
            <a:r>
              <a:rPr lang="en-US" dirty="0">
                <a:solidFill>
                  <a:srgbClr val="002060"/>
                </a:solidFill>
              </a:rPr>
              <a:t>y </a:t>
            </a:r>
            <a:r>
              <a:rPr lang="el-GR" dirty="0">
                <a:solidFill>
                  <a:srgbClr val="002060"/>
                </a:solidFill>
              </a:rPr>
              <a:t>ϵ</a:t>
            </a:r>
            <a:r>
              <a:rPr lang="en-US" dirty="0">
                <a:solidFill>
                  <a:srgbClr val="002060"/>
                </a:solidFill>
              </a:rPr>
              <a:t>[0,6]</a:t>
            </a:r>
          </a:p>
          <a:p>
            <a:pPr marL="0" indent="0">
              <a:lnSpc>
                <a:spcPct val="120000"/>
              </a:lnSpc>
              <a:buNone/>
            </a:pPr>
            <a:endParaRPr lang="en-US" dirty="0">
              <a:solidFill>
                <a:srgbClr val="002060"/>
              </a:solidFill>
            </a:endParaRPr>
          </a:p>
        </p:txBody>
      </p:sp>
      <p:sp>
        <p:nvSpPr>
          <p:cNvPr id="3" name="תיבת טקסט 2">
            <a:extLst>
              <a:ext uri="{FF2B5EF4-FFF2-40B4-BE49-F238E27FC236}">
                <a16:creationId xmlns:a16="http://schemas.microsoft.com/office/drawing/2014/main" id="{6AF588D2-1AF3-E2EB-3ABC-D2545D279DBB}"/>
              </a:ext>
            </a:extLst>
          </p:cNvPr>
          <p:cNvSpPr txBox="1"/>
          <p:nvPr/>
        </p:nvSpPr>
        <p:spPr>
          <a:xfrm>
            <a:off x="-76200" y="6469477"/>
            <a:ext cx="5256567" cy="600164"/>
          </a:xfrm>
          <a:prstGeom prst="rect">
            <a:avLst/>
          </a:prstGeom>
          <a:noFill/>
        </p:spPr>
        <p:txBody>
          <a:bodyPr wrap="none" rtlCol="1">
            <a:spAutoFit/>
          </a:bodyPr>
          <a:lstStyle/>
          <a:p>
            <a:r>
              <a:rPr lang="en-US" sz="1100" dirty="0">
                <a:effectLst/>
                <a:latin typeface="Times New Roman" panose="02020603050405020304" pitchFamily="18" charset="0"/>
                <a:ea typeface="Times New Roman" panose="02020603050405020304" pitchFamily="18" charset="0"/>
              </a:rPr>
              <a:t> H. Furukawa, "Deep Learning for Target Classification from SAR Imagery:</a:t>
            </a:r>
            <a:br>
              <a:rPr lang="en-US" sz="1100" dirty="0">
                <a:effectLst/>
                <a:latin typeface="Times New Roman" panose="02020603050405020304" pitchFamily="18" charset="0"/>
                <a:ea typeface="Times New Roman" panose="02020603050405020304" pitchFamily="18" charset="0"/>
              </a:rPr>
            </a:br>
            <a:r>
              <a:rPr lang="en-US" sz="1100" dirty="0">
                <a:effectLst/>
                <a:latin typeface="Times New Roman" panose="02020603050405020304" pitchFamily="18" charset="0"/>
                <a:ea typeface="Times New Roman" panose="02020603050405020304" pitchFamily="18" charset="0"/>
              </a:rPr>
              <a:t> Data Augmentation and Translation Invariance," </a:t>
            </a:r>
            <a:r>
              <a:rPr lang="en-US" sz="1100" i="1" dirty="0" err="1">
                <a:effectLst/>
                <a:latin typeface="Times New Roman" panose="02020603050405020304" pitchFamily="18" charset="0"/>
                <a:ea typeface="Times New Roman" panose="02020603050405020304" pitchFamily="18" charset="0"/>
              </a:rPr>
              <a:t>arXiv</a:t>
            </a:r>
            <a:r>
              <a:rPr lang="en-US" sz="1100" i="1" dirty="0">
                <a:effectLst/>
                <a:latin typeface="Times New Roman" panose="02020603050405020304" pitchFamily="18" charset="0"/>
                <a:ea typeface="Times New Roman" panose="02020603050405020304" pitchFamily="18" charset="0"/>
              </a:rPr>
              <a:t> preprint</a:t>
            </a:r>
            <a:r>
              <a:rPr lang="en-US" sz="1100" dirty="0">
                <a:effectLst/>
                <a:latin typeface="Times New Roman" panose="02020603050405020304" pitchFamily="18" charset="0"/>
                <a:ea typeface="Times New Roman" panose="02020603050405020304" pitchFamily="18" charset="0"/>
              </a:rPr>
              <a:t> arXiv:1708.07920, 2017.</a:t>
            </a:r>
          </a:p>
          <a:p>
            <a:endParaRPr lang="he-IL" sz="1100" dirty="0"/>
          </a:p>
        </p:txBody>
      </p:sp>
      <p:sp>
        <p:nvSpPr>
          <p:cNvPr id="5" name="תיבת טקסט 4">
            <a:extLst>
              <a:ext uri="{FF2B5EF4-FFF2-40B4-BE49-F238E27FC236}">
                <a16:creationId xmlns:a16="http://schemas.microsoft.com/office/drawing/2014/main" id="{475E48D5-ABA7-838E-FDB4-9EE83283561C}"/>
              </a:ext>
            </a:extLst>
          </p:cNvPr>
          <p:cNvSpPr txBox="1"/>
          <p:nvPr/>
        </p:nvSpPr>
        <p:spPr>
          <a:xfrm>
            <a:off x="4436058" y="6031467"/>
            <a:ext cx="3319883" cy="369332"/>
          </a:xfrm>
          <a:prstGeom prst="rect">
            <a:avLst/>
          </a:prstGeom>
          <a:noFill/>
        </p:spPr>
        <p:txBody>
          <a:bodyPr wrap="none" rtlCol="1">
            <a:spAutoFit/>
          </a:bodyPr>
          <a:lstStyle/>
          <a:p>
            <a:r>
              <a:rPr lang="en-US" dirty="0"/>
              <a:t>Illustration of translation</a:t>
            </a:r>
            <a:r>
              <a:rPr lang="en-US" dirty="0">
                <a:solidFill>
                  <a:srgbClr val="002060"/>
                </a:solidFill>
              </a:rPr>
              <a:t> </a:t>
            </a:r>
            <a:r>
              <a:rPr lang="en-US" dirty="0"/>
              <a:t>(∆x, ∆y) </a:t>
            </a:r>
            <a:endParaRPr lang="he-IL" dirty="0"/>
          </a:p>
        </p:txBody>
      </p:sp>
    </p:spTree>
    <p:extLst>
      <p:ext uri="{BB962C8B-B14F-4D97-AF65-F5344CB8AC3E}">
        <p14:creationId xmlns:p14="http://schemas.microsoft.com/office/powerpoint/2010/main" val="1207176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373351-388B-AB8B-53D9-A2A162C34C18}"/>
              </a:ext>
            </a:extLst>
          </p:cNvPr>
          <p:cNvSpPr>
            <a:spLocks noGrp="1"/>
          </p:cNvSpPr>
          <p:nvPr>
            <p:ph type="title"/>
          </p:nvPr>
        </p:nvSpPr>
        <p:spPr/>
        <p:txBody>
          <a:bodyPr/>
          <a:lstStyle/>
          <a:p>
            <a:r>
              <a:rPr lang="en-US" dirty="0">
                <a:solidFill>
                  <a:srgbClr val="002060"/>
                </a:solidFill>
              </a:rPr>
              <a:t>Chosen Solution - AConvNet Architecture</a:t>
            </a:r>
            <a:endParaRPr lang="he-IL" dirty="0"/>
          </a:p>
        </p:txBody>
      </p:sp>
      <p:sp>
        <p:nvSpPr>
          <p:cNvPr id="4" name="מציין מיקום של מספר שקופית 3">
            <a:extLst>
              <a:ext uri="{FF2B5EF4-FFF2-40B4-BE49-F238E27FC236}">
                <a16:creationId xmlns:a16="http://schemas.microsoft.com/office/drawing/2014/main" id="{4B7336DE-4432-DA91-F80E-A3276615F6DE}"/>
              </a:ext>
            </a:extLst>
          </p:cNvPr>
          <p:cNvSpPr>
            <a:spLocks noGrp="1"/>
          </p:cNvSpPr>
          <p:nvPr>
            <p:ph type="sldNum" sz="quarter" idx="12"/>
          </p:nvPr>
        </p:nvSpPr>
        <p:spPr/>
        <p:txBody>
          <a:bodyPr/>
          <a:lstStyle/>
          <a:p>
            <a:fld id="{B01D9778-10B4-40FB-B4E4-44FA89A86639}" type="slidenum">
              <a:rPr lang="en-US" smtClean="0"/>
              <a:pPr/>
              <a:t>38</a:t>
            </a:fld>
            <a:endParaRPr lang="en-US"/>
          </a:p>
        </p:txBody>
      </p:sp>
      <p:sp>
        <p:nvSpPr>
          <p:cNvPr id="7" name="Content Placeholder 2">
            <a:extLst>
              <a:ext uri="{FF2B5EF4-FFF2-40B4-BE49-F238E27FC236}">
                <a16:creationId xmlns:a16="http://schemas.microsoft.com/office/drawing/2014/main" id="{EC01EAEB-BCA6-3819-0076-9F926A7D00E7}"/>
              </a:ext>
            </a:extLst>
          </p:cNvPr>
          <p:cNvSpPr txBox="1">
            <a:spLocks/>
          </p:cNvSpPr>
          <p:nvPr/>
        </p:nvSpPr>
        <p:spPr>
          <a:xfrm>
            <a:off x="609600" y="1295400"/>
            <a:ext cx="10972800" cy="4876799"/>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en-US" dirty="0">
                <a:solidFill>
                  <a:srgbClr val="002060"/>
                </a:solidFill>
              </a:rPr>
              <a:t>AConvNet</a:t>
            </a:r>
            <a:r>
              <a:rPr lang="en-US" sz="2400" dirty="0">
                <a:solidFill>
                  <a:srgbClr val="002060"/>
                </a:solidFill>
              </a:rPr>
              <a:t>[9] </a:t>
            </a:r>
            <a:r>
              <a:rPr lang="en-US" dirty="0">
                <a:solidFill>
                  <a:srgbClr val="002060"/>
                </a:solidFill>
              </a:rPr>
              <a:t>is built from 5 CNN Layers + 3 Max Pool Layers.</a:t>
            </a:r>
          </a:p>
          <a:p>
            <a:pPr>
              <a:lnSpc>
                <a:spcPct val="120000"/>
              </a:lnSpc>
            </a:pPr>
            <a:r>
              <a:rPr lang="en-US" dirty="0">
                <a:solidFill>
                  <a:srgbClr val="002060"/>
                </a:solidFill>
              </a:rPr>
              <a:t>300k Params | 1.16MB memory size.</a:t>
            </a:r>
          </a:p>
          <a:p>
            <a:pPr>
              <a:lnSpc>
                <a:spcPct val="120000"/>
              </a:lnSpc>
            </a:pPr>
            <a:r>
              <a:rPr lang="en-US" dirty="0">
                <a:solidFill>
                  <a:srgbClr val="002060"/>
                </a:solidFill>
              </a:rPr>
              <a:t>All Max Pool layers are 2x2.</a:t>
            </a:r>
          </a:p>
          <a:p>
            <a:pPr>
              <a:lnSpc>
                <a:spcPct val="120000"/>
              </a:lnSpc>
            </a:pPr>
            <a:r>
              <a:rPr lang="en-US" dirty="0">
                <a:solidFill>
                  <a:srgbClr val="002060"/>
                </a:solidFill>
              </a:rPr>
              <a:t>All Activations are </a:t>
            </a:r>
            <a:r>
              <a:rPr lang="en-US" dirty="0" err="1">
                <a:solidFill>
                  <a:srgbClr val="002060"/>
                </a:solidFill>
              </a:rPr>
              <a:t>ReLU</a:t>
            </a:r>
            <a:r>
              <a:rPr lang="en-US" dirty="0">
                <a:solidFill>
                  <a:srgbClr val="002060"/>
                </a:solidFill>
              </a:rPr>
              <a:t>, beside the final output – </a:t>
            </a:r>
            <a:r>
              <a:rPr lang="en-US" dirty="0" err="1">
                <a:solidFill>
                  <a:srgbClr val="002060"/>
                </a:solidFill>
              </a:rPr>
              <a:t>Softmax</a:t>
            </a:r>
            <a:r>
              <a:rPr lang="en-US" dirty="0">
                <a:solidFill>
                  <a:srgbClr val="002060"/>
                </a:solidFill>
              </a:rPr>
              <a:t>.</a:t>
            </a:r>
          </a:p>
        </p:txBody>
      </p:sp>
      <p:sp>
        <p:nvSpPr>
          <p:cNvPr id="3" name="מלבן 2">
            <a:extLst>
              <a:ext uri="{FF2B5EF4-FFF2-40B4-BE49-F238E27FC236}">
                <a16:creationId xmlns:a16="http://schemas.microsoft.com/office/drawing/2014/main" id="{1F52445C-E308-9100-82BE-B9B2E00BEB2D}"/>
              </a:ext>
            </a:extLst>
          </p:cNvPr>
          <p:cNvSpPr/>
          <p:nvPr/>
        </p:nvSpPr>
        <p:spPr>
          <a:xfrm>
            <a:off x="98481" y="4225035"/>
            <a:ext cx="1160780" cy="1143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Input Image (88x88x2)</a:t>
            </a:r>
            <a:endParaRPr lang="he-IL" dirty="0"/>
          </a:p>
        </p:txBody>
      </p:sp>
      <p:sp>
        <p:nvSpPr>
          <p:cNvPr id="5" name="מלבן 4">
            <a:extLst>
              <a:ext uri="{FF2B5EF4-FFF2-40B4-BE49-F238E27FC236}">
                <a16:creationId xmlns:a16="http://schemas.microsoft.com/office/drawing/2014/main" id="{FF930526-AF5E-E113-9598-7111497CE450}"/>
              </a:ext>
            </a:extLst>
          </p:cNvPr>
          <p:cNvSpPr/>
          <p:nvPr/>
        </p:nvSpPr>
        <p:spPr>
          <a:xfrm>
            <a:off x="2227731" y="4225035"/>
            <a:ext cx="1160780" cy="11430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Conv2d + Max Pool</a:t>
            </a:r>
          </a:p>
          <a:p>
            <a:pPr algn="ctr"/>
            <a:r>
              <a:rPr lang="en-US" dirty="0"/>
              <a:t>K=5, O=16, P=0</a:t>
            </a:r>
            <a:endParaRPr lang="he-IL" dirty="0"/>
          </a:p>
        </p:txBody>
      </p:sp>
      <p:sp>
        <p:nvSpPr>
          <p:cNvPr id="8" name="מלבן 7">
            <a:extLst>
              <a:ext uri="{FF2B5EF4-FFF2-40B4-BE49-F238E27FC236}">
                <a16:creationId xmlns:a16="http://schemas.microsoft.com/office/drawing/2014/main" id="{AE89F817-D62F-CC75-50A9-0593C8A258DB}"/>
              </a:ext>
            </a:extLst>
          </p:cNvPr>
          <p:cNvSpPr/>
          <p:nvPr/>
        </p:nvSpPr>
        <p:spPr>
          <a:xfrm>
            <a:off x="4367509" y="4229100"/>
            <a:ext cx="1160780" cy="11430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Conv2d + Max Pool</a:t>
            </a:r>
          </a:p>
          <a:p>
            <a:pPr algn="ctr"/>
            <a:r>
              <a:rPr lang="en-US" dirty="0"/>
              <a:t>K=5, O=32, P=0</a:t>
            </a:r>
            <a:endParaRPr lang="he-IL" dirty="0"/>
          </a:p>
        </p:txBody>
      </p:sp>
      <p:sp>
        <p:nvSpPr>
          <p:cNvPr id="10" name="מלבן 9">
            <a:extLst>
              <a:ext uri="{FF2B5EF4-FFF2-40B4-BE49-F238E27FC236}">
                <a16:creationId xmlns:a16="http://schemas.microsoft.com/office/drawing/2014/main" id="{A0B1FE16-B964-15FB-4B6F-F0281F2B8955}"/>
              </a:ext>
            </a:extLst>
          </p:cNvPr>
          <p:cNvSpPr/>
          <p:nvPr/>
        </p:nvSpPr>
        <p:spPr>
          <a:xfrm>
            <a:off x="6507287" y="4221108"/>
            <a:ext cx="1160780" cy="11430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Conv2d + Max Pool</a:t>
            </a:r>
          </a:p>
          <a:p>
            <a:pPr algn="ctr"/>
            <a:r>
              <a:rPr lang="en-US" dirty="0"/>
              <a:t>K=6, O=64, P=0</a:t>
            </a:r>
            <a:endParaRPr lang="he-IL" dirty="0"/>
          </a:p>
        </p:txBody>
      </p:sp>
      <p:sp>
        <p:nvSpPr>
          <p:cNvPr id="12" name="מלבן 11">
            <a:extLst>
              <a:ext uri="{FF2B5EF4-FFF2-40B4-BE49-F238E27FC236}">
                <a16:creationId xmlns:a16="http://schemas.microsoft.com/office/drawing/2014/main" id="{4192D8DF-9D2D-3880-AE8C-7CC077EF24CC}"/>
              </a:ext>
            </a:extLst>
          </p:cNvPr>
          <p:cNvSpPr/>
          <p:nvPr/>
        </p:nvSpPr>
        <p:spPr>
          <a:xfrm>
            <a:off x="8371648" y="4457700"/>
            <a:ext cx="1160780" cy="1143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600" dirty="0"/>
              <a:t>Conv2d</a:t>
            </a:r>
          </a:p>
          <a:p>
            <a:pPr algn="ctr"/>
            <a:r>
              <a:rPr lang="en-US" sz="1600" dirty="0"/>
              <a:t>K=5, O=128, P=0</a:t>
            </a:r>
          </a:p>
        </p:txBody>
      </p:sp>
      <p:sp>
        <p:nvSpPr>
          <p:cNvPr id="13" name="מלבן 12">
            <a:extLst>
              <a:ext uri="{FF2B5EF4-FFF2-40B4-BE49-F238E27FC236}">
                <a16:creationId xmlns:a16="http://schemas.microsoft.com/office/drawing/2014/main" id="{6592A9FF-1970-8B05-D510-49883D9BAAD4}"/>
              </a:ext>
            </a:extLst>
          </p:cNvPr>
          <p:cNvSpPr/>
          <p:nvPr/>
        </p:nvSpPr>
        <p:spPr>
          <a:xfrm>
            <a:off x="10367219" y="4229100"/>
            <a:ext cx="1160780" cy="1143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600" dirty="0"/>
              <a:t>Conv2d</a:t>
            </a:r>
          </a:p>
          <a:p>
            <a:pPr algn="ctr"/>
            <a:r>
              <a:rPr lang="en-US" sz="1600" dirty="0"/>
              <a:t>K=3, O=10, P=0</a:t>
            </a:r>
            <a:endParaRPr lang="he-IL" sz="1600" dirty="0"/>
          </a:p>
        </p:txBody>
      </p:sp>
      <p:sp>
        <p:nvSpPr>
          <p:cNvPr id="15" name="תיבת טקסט 14">
            <a:extLst>
              <a:ext uri="{FF2B5EF4-FFF2-40B4-BE49-F238E27FC236}">
                <a16:creationId xmlns:a16="http://schemas.microsoft.com/office/drawing/2014/main" id="{1591A5A6-F54F-A28F-4B8F-F25DDB2DD359}"/>
              </a:ext>
            </a:extLst>
          </p:cNvPr>
          <p:cNvSpPr txBox="1"/>
          <p:nvPr/>
        </p:nvSpPr>
        <p:spPr>
          <a:xfrm>
            <a:off x="1259196" y="4746131"/>
            <a:ext cx="968535" cy="369332"/>
          </a:xfrm>
          <a:prstGeom prst="rect">
            <a:avLst/>
          </a:prstGeom>
          <a:noFill/>
        </p:spPr>
        <p:txBody>
          <a:bodyPr wrap="none" rtlCol="1">
            <a:spAutoFit/>
          </a:bodyPr>
          <a:lstStyle/>
          <a:p>
            <a:r>
              <a:rPr lang="en-US" dirty="0"/>
              <a:t>88x88x2</a:t>
            </a:r>
            <a:endParaRPr lang="he-IL" dirty="0"/>
          </a:p>
        </p:txBody>
      </p:sp>
      <p:sp>
        <p:nvSpPr>
          <p:cNvPr id="16" name="תיבת טקסט 15">
            <a:extLst>
              <a:ext uri="{FF2B5EF4-FFF2-40B4-BE49-F238E27FC236}">
                <a16:creationId xmlns:a16="http://schemas.microsoft.com/office/drawing/2014/main" id="{7BF5A8F9-12E6-811F-132B-BC5FF221D5F1}"/>
              </a:ext>
            </a:extLst>
          </p:cNvPr>
          <p:cNvSpPr txBox="1"/>
          <p:nvPr/>
        </p:nvSpPr>
        <p:spPr>
          <a:xfrm>
            <a:off x="3330844" y="4760191"/>
            <a:ext cx="1085554" cy="369332"/>
          </a:xfrm>
          <a:prstGeom prst="rect">
            <a:avLst/>
          </a:prstGeom>
          <a:noFill/>
        </p:spPr>
        <p:txBody>
          <a:bodyPr wrap="none" rtlCol="1">
            <a:spAutoFit/>
          </a:bodyPr>
          <a:lstStyle/>
          <a:p>
            <a:r>
              <a:rPr lang="en-US" dirty="0"/>
              <a:t>42x42x16</a:t>
            </a:r>
            <a:endParaRPr lang="he-IL" dirty="0"/>
          </a:p>
        </p:txBody>
      </p:sp>
      <p:sp>
        <p:nvSpPr>
          <p:cNvPr id="18" name="תיבת טקסט 17">
            <a:extLst>
              <a:ext uri="{FF2B5EF4-FFF2-40B4-BE49-F238E27FC236}">
                <a16:creationId xmlns:a16="http://schemas.microsoft.com/office/drawing/2014/main" id="{6BD14819-3E40-B917-5E8B-7F38D4243FA5}"/>
              </a:ext>
            </a:extLst>
          </p:cNvPr>
          <p:cNvSpPr txBox="1"/>
          <p:nvPr/>
        </p:nvSpPr>
        <p:spPr>
          <a:xfrm>
            <a:off x="5470323" y="4746131"/>
            <a:ext cx="1085554" cy="369332"/>
          </a:xfrm>
          <a:prstGeom prst="rect">
            <a:avLst/>
          </a:prstGeom>
          <a:noFill/>
        </p:spPr>
        <p:txBody>
          <a:bodyPr wrap="none" rtlCol="1">
            <a:spAutoFit/>
          </a:bodyPr>
          <a:lstStyle/>
          <a:p>
            <a:r>
              <a:rPr lang="en-US" dirty="0"/>
              <a:t>19x19x32</a:t>
            </a:r>
            <a:endParaRPr lang="he-IL" dirty="0"/>
          </a:p>
        </p:txBody>
      </p:sp>
      <p:sp>
        <p:nvSpPr>
          <p:cNvPr id="21" name="תיבת טקסט 20">
            <a:extLst>
              <a:ext uri="{FF2B5EF4-FFF2-40B4-BE49-F238E27FC236}">
                <a16:creationId xmlns:a16="http://schemas.microsoft.com/office/drawing/2014/main" id="{959C6CB5-D6D6-D06D-0058-3F10AEDF34F2}"/>
              </a:ext>
            </a:extLst>
          </p:cNvPr>
          <p:cNvSpPr txBox="1"/>
          <p:nvPr/>
        </p:nvSpPr>
        <p:spPr>
          <a:xfrm>
            <a:off x="7609802" y="4944857"/>
            <a:ext cx="851515" cy="369332"/>
          </a:xfrm>
          <a:prstGeom prst="rect">
            <a:avLst/>
          </a:prstGeom>
          <a:noFill/>
        </p:spPr>
        <p:txBody>
          <a:bodyPr wrap="none" rtlCol="1">
            <a:spAutoFit/>
          </a:bodyPr>
          <a:lstStyle/>
          <a:p>
            <a:r>
              <a:rPr lang="en-US" dirty="0"/>
              <a:t>7x7x64</a:t>
            </a:r>
            <a:endParaRPr lang="he-IL" dirty="0"/>
          </a:p>
        </p:txBody>
      </p:sp>
      <p:sp>
        <p:nvSpPr>
          <p:cNvPr id="22" name="תיבת טקסט 21">
            <a:extLst>
              <a:ext uri="{FF2B5EF4-FFF2-40B4-BE49-F238E27FC236}">
                <a16:creationId xmlns:a16="http://schemas.microsoft.com/office/drawing/2014/main" id="{E0136220-9B2D-1DC8-34A0-6105151F023B}"/>
              </a:ext>
            </a:extLst>
          </p:cNvPr>
          <p:cNvSpPr txBox="1"/>
          <p:nvPr/>
        </p:nvSpPr>
        <p:spPr>
          <a:xfrm>
            <a:off x="9494807" y="4904396"/>
            <a:ext cx="968535" cy="369332"/>
          </a:xfrm>
          <a:prstGeom prst="rect">
            <a:avLst/>
          </a:prstGeom>
          <a:noFill/>
        </p:spPr>
        <p:txBody>
          <a:bodyPr wrap="none" rtlCol="1">
            <a:spAutoFit/>
          </a:bodyPr>
          <a:lstStyle/>
          <a:p>
            <a:r>
              <a:rPr lang="en-US" dirty="0"/>
              <a:t>3x3x128</a:t>
            </a:r>
            <a:endParaRPr lang="he-IL" dirty="0"/>
          </a:p>
        </p:txBody>
      </p:sp>
      <p:sp>
        <p:nvSpPr>
          <p:cNvPr id="23" name="תיבת טקסט 22">
            <a:extLst>
              <a:ext uri="{FF2B5EF4-FFF2-40B4-BE49-F238E27FC236}">
                <a16:creationId xmlns:a16="http://schemas.microsoft.com/office/drawing/2014/main" id="{0CAD620D-1331-6A1B-738D-4919321F6E64}"/>
              </a:ext>
            </a:extLst>
          </p:cNvPr>
          <p:cNvSpPr txBox="1"/>
          <p:nvPr/>
        </p:nvSpPr>
        <p:spPr>
          <a:xfrm>
            <a:off x="11430000" y="4867390"/>
            <a:ext cx="851515" cy="369332"/>
          </a:xfrm>
          <a:prstGeom prst="rect">
            <a:avLst/>
          </a:prstGeom>
          <a:noFill/>
        </p:spPr>
        <p:txBody>
          <a:bodyPr wrap="none" rtlCol="1">
            <a:spAutoFit/>
          </a:bodyPr>
          <a:lstStyle/>
          <a:p>
            <a:r>
              <a:rPr lang="en-US" dirty="0"/>
              <a:t>1x1x10</a:t>
            </a:r>
            <a:endParaRPr lang="he-IL" dirty="0"/>
          </a:p>
        </p:txBody>
      </p:sp>
      <p:cxnSp>
        <p:nvCxnSpPr>
          <p:cNvPr id="26" name="מחבר חץ ישר 25">
            <a:extLst>
              <a:ext uri="{FF2B5EF4-FFF2-40B4-BE49-F238E27FC236}">
                <a16:creationId xmlns:a16="http://schemas.microsoft.com/office/drawing/2014/main" id="{C784EE94-AEC4-3D55-C8EB-D3A484F28FB8}"/>
              </a:ext>
            </a:extLst>
          </p:cNvPr>
          <p:cNvCxnSpPr>
            <a:cxnSpLocks/>
            <a:stCxn id="3" idx="3"/>
            <a:endCxn id="5" idx="1"/>
          </p:cNvCxnSpPr>
          <p:nvPr/>
        </p:nvCxnSpPr>
        <p:spPr>
          <a:xfrm>
            <a:off x="1259261" y="4796535"/>
            <a:ext cx="9684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חץ: ימינה 63">
            <a:extLst>
              <a:ext uri="{FF2B5EF4-FFF2-40B4-BE49-F238E27FC236}">
                <a16:creationId xmlns:a16="http://schemas.microsoft.com/office/drawing/2014/main" id="{57636C56-F1B6-2314-ECA0-055624D99192}"/>
              </a:ext>
            </a:extLst>
          </p:cNvPr>
          <p:cNvSpPr/>
          <p:nvPr/>
        </p:nvSpPr>
        <p:spPr>
          <a:xfrm>
            <a:off x="11527999" y="4686300"/>
            <a:ext cx="664001" cy="2425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69" name="מחבר חץ ישר 68">
            <a:extLst>
              <a:ext uri="{FF2B5EF4-FFF2-40B4-BE49-F238E27FC236}">
                <a16:creationId xmlns:a16="http://schemas.microsoft.com/office/drawing/2014/main" id="{07C161A6-8678-D8C9-1378-0A151A8FBF04}"/>
              </a:ext>
            </a:extLst>
          </p:cNvPr>
          <p:cNvCxnSpPr>
            <a:cxnSpLocks/>
            <a:stCxn id="10" idx="3"/>
            <a:endCxn id="12" idx="1"/>
          </p:cNvCxnSpPr>
          <p:nvPr/>
        </p:nvCxnSpPr>
        <p:spPr>
          <a:xfrm>
            <a:off x="7668067" y="4792608"/>
            <a:ext cx="703581" cy="23659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מחבר חץ ישר 71">
            <a:extLst>
              <a:ext uri="{FF2B5EF4-FFF2-40B4-BE49-F238E27FC236}">
                <a16:creationId xmlns:a16="http://schemas.microsoft.com/office/drawing/2014/main" id="{3D017452-4933-457E-9E66-2BC500D8B43F}"/>
              </a:ext>
            </a:extLst>
          </p:cNvPr>
          <p:cNvCxnSpPr>
            <a:cxnSpLocks/>
            <a:stCxn id="8" idx="3"/>
            <a:endCxn id="10" idx="1"/>
          </p:cNvCxnSpPr>
          <p:nvPr/>
        </p:nvCxnSpPr>
        <p:spPr>
          <a:xfrm flipV="1">
            <a:off x="5528289" y="4792608"/>
            <a:ext cx="978998" cy="799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מחבר חץ ישר 74">
            <a:extLst>
              <a:ext uri="{FF2B5EF4-FFF2-40B4-BE49-F238E27FC236}">
                <a16:creationId xmlns:a16="http://schemas.microsoft.com/office/drawing/2014/main" id="{A4020C01-6189-F13E-DC36-1DA200A4ACB3}"/>
              </a:ext>
            </a:extLst>
          </p:cNvPr>
          <p:cNvCxnSpPr>
            <a:cxnSpLocks/>
            <a:stCxn id="5" idx="3"/>
            <a:endCxn id="8" idx="1"/>
          </p:cNvCxnSpPr>
          <p:nvPr/>
        </p:nvCxnSpPr>
        <p:spPr>
          <a:xfrm>
            <a:off x="3388511" y="4796535"/>
            <a:ext cx="978998" cy="406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1" name="מלבן 80">
            <a:extLst>
              <a:ext uri="{FF2B5EF4-FFF2-40B4-BE49-F238E27FC236}">
                <a16:creationId xmlns:a16="http://schemas.microsoft.com/office/drawing/2014/main" id="{3150CA2F-175E-7298-EC34-7A850C64F42F}"/>
              </a:ext>
            </a:extLst>
          </p:cNvPr>
          <p:cNvSpPr/>
          <p:nvPr/>
        </p:nvSpPr>
        <p:spPr>
          <a:xfrm>
            <a:off x="8365278" y="3886200"/>
            <a:ext cx="1160780" cy="5715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600" dirty="0"/>
              <a:t>Dropout p=0.5</a:t>
            </a:r>
          </a:p>
        </p:txBody>
      </p:sp>
      <p:cxnSp>
        <p:nvCxnSpPr>
          <p:cNvPr id="85" name="מחבר חץ ישר 84">
            <a:extLst>
              <a:ext uri="{FF2B5EF4-FFF2-40B4-BE49-F238E27FC236}">
                <a16:creationId xmlns:a16="http://schemas.microsoft.com/office/drawing/2014/main" id="{0B9CBC21-C162-F160-E470-03DAF4F2C5BC}"/>
              </a:ext>
            </a:extLst>
          </p:cNvPr>
          <p:cNvCxnSpPr>
            <a:cxnSpLocks/>
            <a:stCxn id="81" idx="3"/>
          </p:cNvCxnSpPr>
          <p:nvPr/>
        </p:nvCxnSpPr>
        <p:spPr>
          <a:xfrm>
            <a:off x="9526058" y="4171950"/>
            <a:ext cx="532342" cy="69544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6" name="מחבר חץ ישר 85">
            <a:extLst>
              <a:ext uri="{FF2B5EF4-FFF2-40B4-BE49-F238E27FC236}">
                <a16:creationId xmlns:a16="http://schemas.microsoft.com/office/drawing/2014/main" id="{952364BB-964E-9F2A-4D14-F43DCC97129C}"/>
              </a:ext>
            </a:extLst>
          </p:cNvPr>
          <p:cNvCxnSpPr>
            <a:cxnSpLocks/>
            <a:stCxn id="12" idx="3"/>
            <a:endCxn id="13" idx="1"/>
          </p:cNvCxnSpPr>
          <p:nvPr/>
        </p:nvCxnSpPr>
        <p:spPr>
          <a:xfrm flipV="1">
            <a:off x="9532428" y="4800600"/>
            <a:ext cx="834791" cy="22860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 name="תיבת טקסט 5">
            <a:extLst>
              <a:ext uri="{FF2B5EF4-FFF2-40B4-BE49-F238E27FC236}">
                <a16:creationId xmlns:a16="http://schemas.microsoft.com/office/drawing/2014/main" id="{D596FAB2-2E8A-0DB4-505A-97D68FEBF360}"/>
              </a:ext>
            </a:extLst>
          </p:cNvPr>
          <p:cNvSpPr txBox="1"/>
          <p:nvPr/>
        </p:nvSpPr>
        <p:spPr>
          <a:xfrm>
            <a:off x="38100" y="5567109"/>
            <a:ext cx="12011086" cy="1569660"/>
          </a:xfrm>
          <a:prstGeom prst="rect">
            <a:avLst/>
          </a:prstGeom>
          <a:noFill/>
        </p:spPr>
        <p:txBody>
          <a:bodyPr wrap="square" rtlCol="1">
            <a:spAutoFit/>
          </a:bodyPr>
          <a:lstStyle/>
          <a:p>
            <a:r>
              <a:rPr lang="en-US" sz="2400" dirty="0">
                <a:solidFill>
                  <a:srgbClr val="002060"/>
                </a:solidFill>
              </a:rPr>
              <a:t>Original Hyper Parameters:</a:t>
            </a:r>
          </a:p>
          <a:p>
            <a:r>
              <a:rPr lang="en-US" sz="2000" dirty="0">
                <a:solidFill>
                  <a:srgbClr val="002060"/>
                </a:solidFill>
              </a:rPr>
              <a:t>Batch Size = 100, Epochs = 100, Momentum = 0.9, Optimizer = ADAM, weight decay = 4e-3, </a:t>
            </a:r>
          </a:p>
          <a:p>
            <a:r>
              <a:rPr lang="en-US" sz="2000" dirty="0">
                <a:solidFill>
                  <a:srgbClr val="002060"/>
                </a:solidFill>
              </a:rPr>
              <a:t>Learning Rate = 1e-3, Learning Rate step=[50], Learning Rate decay=0.1.</a:t>
            </a:r>
          </a:p>
          <a:p>
            <a:endParaRPr lang="he-IL" sz="3200" dirty="0">
              <a:solidFill>
                <a:srgbClr val="002060"/>
              </a:solidFill>
            </a:endParaRPr>
          </a:p>
        </p:txBody>
      </p:sp>
    </p:spTree>
    <p:extLst>
      <p:ext uri="{BB962C8B-B14F-4D97-AF65-F5344CB8AC3E}">
        <p14:creationId xmlns:p14="http://schemas.microsoft.com/office/powerpoint/2010/main" val="21827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0" end="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
                                            <p:txEl>
                                              <p:pRg st="1" end="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P spid="10" grpId="0" animBg="1"/>
      <p:bldP spid="12" grpId="0" animBg="1"/>
      <p:bldP spid="13" grpId="0" animBg="1"/>
      <p:bldP spid="15" grpId="0"/>
      <p:bldP spid="16" grpId="0"/>
      <p:bldP spid="18" grpId="0"/>
      <p:bldP spid="21" grpId="0"/>
      <p:bldP spid="22" grpId="0"/>
      <p:bldP spid="23" grpId="0"/>
      <p:bldP spid="64" grpId="0" animBg="1"/>
      <p:bldP spid="8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373351-388B-AB8B-53D9-A2A162C34C18}"/>
              </a:ext>
            </a:extLst>
          </p:cNvPr>
          <p:cNvSpPr>
            <a:spLocks noGrp="1"/>
          </p:cNvSpPr>
          <p:nvPr>
            <p:ph type="title"/>
          </p:nvPr>
        </p:nvSpPr>
        <p:spPr/>
        <p:txBody>
          <a:bodyPr>
            <a:normAutofit/>
          </a:bodyPr>
          <a:lstStyle/>
          <a:p>
            <a:r>
              <a:rPr lang="en-US" dirty="0">
                <a:solidFill>
                  <a:srgbClr val="002060"/>
                </a:solidFill>
              </a:rPr>
              <a:t>Chosen Solution – Ensemble AConvNet</a:t>
            </a:r>
            <a:endParaRPr lang="he-IL" dirty="0"/>
          </a:p>
        </p:txBody>
      </p:sp>
      <p:sp>
        <p:nvSpPr>
          <p:cNvPr id="4" name="מציין מיקום של מספר שקופית 3">
            <a:extLst>
              <a:ext uri="{FF2B5EF4-FFF2-40B4-BE49-F238E27FC236}">
                <a16:creationId xmlns:a16="http://schemas.microsoft.com/office/drawing/2014/main" id="{4B7336DE-4432-DA91-F80E-A3276615F6DE}"/>
              </a:ext>
            </a:extLst>
          </p:cNvPr>
          <p:cNvSpPr>
            <a:spLocks noGrp="1"/>
          </p:cNvSpPr>
          <p:nvPr>
            <p:ph type="sldNum" sz="quarter" idx="12"/>
          </p:nvPr>
        </p:nvSpPr>
        <p:spPr/>
        <p:txBody>
          <a:bodyPr/>
          <a:lstStyle/>
          <a:p>
            <a:fld id="{B01D9778-10B4-40FB-B4E4-44FA89A86639}" type="slidenum">
              <a:rPr lang="en-US" smtClean="0"/>
              <a:pPr/>
              <a:t>39</a:t>
            </a:fld>
            <a:endParaRPr lang="en-US"/>
          </a:p>
        </p:txBody>
      </p:sp>
      <p:sp>
        <p:nvSpPr>
          <p:cNvPr id="7" name="Content Placeholder 2">
            <a:extLst>
              <a:ext uri="{FF2B5EF4-FFF2-40B4-BE49-F238E27FC236}">
                <a16:creationId xmlns:a16="http://schemas.microsoft.com/office/drawing/2014/main" id="{EC01EAEB-BCA6-3819-0076-9F926A7D00E7}"/>
              </a:ext>
            </a:extLst>
          </p:cNvPr>
          <p:cNvSpPr txBox="1">
            <a:spLocks/>
          </p:cNvSpPr>
          <p:nvPr/>
        </p:nvSpPr>
        <p:spPr>
          <a:xfrm>
            <a:off x="609600" y="1295400"/>
            <a:ext cx="10972800" cy="4876799"/>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en-US" sz="2800" dirty="0">
                <a:solidFill>
                  <a:srgbClr val="002060"/>
                </a:solidFill>
              </a:rPr>
              <a:t>Our solution is </a:t>
            </a:r>
            <a:r>
              <a:rPr lang="en-US" sz="2800" b="1" dirty="0">
                <a:solidFill>
                  <a:srgbClr val="002060"/>
                </a:solidFill>
              </a:rPr>
              <a:t>– Ensemble </a:t>
            </a:r>
            <a:r>
              <a:rPr lang="en-US" sz="2800" b="1" dirty="0" err="1">
                <a:solidFill>
                  <a:srgbClr val="002060"/>
                </a:solidFill>
              </a:rPr>
              <a:t>AconvNet</a:t>
            </a:r>
            <a:r>
              <a:rPr lang="en-US" sz="2800" b="1" dirty="0">
                <a:solidFill>
                  <a:srgbClr val="002060"/>
                </a:solidFill>
              </a:rPr>
              <a:t>.</a:t>
            </a:r>
            <a:endParaRPr lang="en-US" sz="2800" dirty="0">
              <a:solidFill>
                <a:srgbClr val="002060"/>
              </a:solidFill>
            </a:endParaRPr>
          </a:p>
          <a:p>
            <a:pPr>
              <a:lnSpc>
                <a:spcPct val="120000"/>
              </a:lnSpc>
            </a:pPr>
            <a:r>
              <a:rPr lang="en-US" sz="2800" dirty="0">
                <a:solidFill>
                  <a:srgbClr val="002060"/>
                </a:solidFill>
              </a:rPr>
              <a:t>We trained the network 4 times and perform Majority vote during inference of the models to select the class prediction.</a:t>
            </a:r>
          </a:p>
          <a:p>
            <a:pPr>
              <a:lnSpc>
                <a:spcPct val="120000"/>
              </a:lnSpc>
            </a:pPr>
            <a:r>
              <a:rPr lang="en-US" sz="2800" dirty="0">
                <a:solidFill>
                  <a:srgbClr val="002060"/>
                </a:solidFill>
              </a:rPr>
              <a:t>In case of a tie, lower class number prediction chosen.</a:t>
            </a:r>
          </a:p>
          <a:p>
            <a:pPr>
              <a:lnSpc>
                <a:spcPct val="120000"/>
              </a:lnSpc>
            </a:pPr>
            <a:endParaRPr lang="en-US" dirty="0">
              <a:solidFill>
                <a:srgbClr val="002060"/>
              </a:solidFill>
            </a:endParaRPr>
          </a:p>
        </p:txBody>
      </p:sp>
      <p:sp>
        <p:nvSpPr>
          <p:cNvPr id="3" name="מלבן 2">
            <a:extLst>
              <a:ext uri="{FF2B5EF4-FFF2-40B4-BE49-F238E27FC236}">
                <a16:creationId xmlns:a16="http://schemas.microsoft.com/office/drawing/2014/main" id="{1F52445C-E308-9100-82BE-B9B2E00BEB2D}"/>
              </a:ext>
            </a:extLst>
          </p:cNvPr>
          <p:cNvSpPr/>
          <p:nvPr/>
        </p:nvSpPr>
        <p:spPr>
          <a:xfrm>
            <a:off x="4686300" y="3731787"/>
            <a:ext cx="1295400" cy="598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AConvNet</a:t>
            </a:r>
            <a:endParaRPr lang="he-IL" dirty="0"/>
          </a:p>
        </p:txBody>
      </p:sp>
      <p:sp>
        <p:nvSpPr>
          <p:cNvPr id="14" name="מלבן 13">
            <a:extLst>
              <a:ext uri="{FF2B5EF4-FFF2-40B4-BE49-F238E27FC236}">
                <a16:creationId xmlns:a16="http://schemas.microsoft.com/office/drawing/2014/main" id="{CC79BE5C-916D-77F5-8C49-225691D8DE7E}"/>
              </a:ext>
            </a:extLst>
          </p:cNvPr>
          <p:cNvSpPr/>
          <p:nvPr/>
        </p:nvSpPr>
        <p:spPr>
          <a:xfrm>
            <a:off x="4686300" y="4549094"/>
            <a:ext cx="1295400" cy="598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AConvNet</a:t>
            </a:r>
            <a:endParaRPr lang="he-IL" dirty="0"/>
          </a:p>
        </p:txBody>
      </p:sp>
      <p:sp>
        <p:nvSpPr>
          <p:cNvPr id="17" name="מלבן 16">
            <a:extLst>
              <a:ext uri="{FF2B5EF4-FFF2-40B4-BE49-F238E27FC236}">
                <a16:creationId xmlns:a16="http://schemas.microsoft.com/office/drawing/2014/main" id="{B566955F-8C45-0C57-3E00-9CC19D7960DF}"/>
              </a:ext>
            </a:extLst>
          </p:cNvPr>
          <p:cNvSpPr/>
          <p:nvPr/>
        </p:nvSpPr>
        <p:spPr>
          <a:xfrm>
            <a:off x="4686300" y="5366401"/>
            <a:ext cx="1295400" cy="598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AConvNet</a:t>
            </a:r>
            <a:endParaRPr lang="he-IL" dirty="0"/>
          </a:p>
        </p:txBody>
      </p:sp>
      <p:sp>
        <p:nvSpPr>
          <p:cNvPr id="19" name="מלבן 18">
            <a:extLst>
              <a:ext uri="{FF2B5EF4-FFF2-40B4-BE49-F238E27FC236}">
                <a16:creationId xmlns:a16="http://schemas.microsoft.com/office/drawing/2014/main" id="{8F721E47-7F67-35C7-79DD-6915E0269874}"/>
              </a:ext>
            </a:extLst>
          </p:cNvPr>
          <p:cNvSpPr/>
          <p:nvPr/>
        </p:nvSpPr>
        <p:spPr>
          <a:xfrm>
            <a:off x="4686300" y="6183708"/>
            <a:ext cx="1295400" cy="598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AConvNet</a:t>
            </a:r>
            <a:endParaRPr lang="he-IL" dirty="0"/>
          </a:p>
        </p:txBody>
      </p:sp>
      <p:sp>
        <p:nvSpPr>
          <p:cNvPr id="20" name="תיבת טקסט 19">
            <a:extLst>
              <a:ext uri="{FF2B5EF4-FFF2-40B4-BE49-F238E27FC236}">
                <a16:creationId xmlns:a16="http://schemas.microsoft.com/office/drawing/2014/main" id="{933289BD-B65E-6342-1083-53395746BB0B}"/>
              </a:ext>
            </a:extLst>
          </p:cNvPr>
          <p:cNvSpPr txBox="1"/>
          <p:nvPr/>
        </p:nvSpPr>
        <p:spPr>
          <a:xfrm>
            <a:off x="9207587" y="4893294"/>
            <a:ext cx="1661224" cy="369332"/>
          </a:xfrm>
          <a:prstGeom prst="rect">
            <a:avLst/>
          </a:prstGeom>
          <a:noFill/>
        </p:spPr>
        <p:txBody>
          <a:bodyPr wrap="none" rtlCol="1">
            <a:spAutoFit/>
          </a:bodyPr>
          <a:lstStyle/>
          <a:p>
            <a:r>
              <a:rPr lang="en-US" dirty="0"/>
              <a:t>Class Prediction</a:t>
            </a:r>
            <a:endParaRPr lang="he-IL" dirty="0"/>
          </a:p>
        </p:txBody>
      </p:sp>
      <p:sp>
        <p:nvSpPr>
          <p:cNvPr id="25" name="מלבן 24">
            <a:extLst>
              <a:ext uri="{FF2B5EF4-FFF2-40B4-BE49-F238E27FC236}">
                <a16:creationId xmlns:a16="http://schemas.microsoft.com/office/drawing/2014/main" id="{0DEE38B3-4F33-E46A-D148-275BA6CDBCB9}"/>
              </a:ext>
            </a:extLst>
          </p:cNvPr>
          <p:cNvSpPr/>
          <p:nvPr/>
        </p:nvSpPr>
        <p:spPr>
          <a:xfrm>
            <a:off x="1828800" y="4709905"/>
            <a:ext cx="1291569" cy="1195993"/>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Sample Input</a:t>
            </a:r>
            <a:endParaRPr lang="he-IL" dirty="0"/>
          </a:p>
        </p:txBody>
      </p:sp>
      <p:cxnSp>
        <p:nvCxnSpPr>
          <p:cNvPr id="27" name="מחבר חץ ישר 26">
            <a:extLst>
              <a:ext uri="{FF2B5EF4-FFF2-40B4-BE49-F238E27FC236}">
                <a16:creationId xmlns:a16="http://schemas.microsoft.com/office/drawing/2014/main" id="{35DE8532-7655-0D00-0367-C0035AC79C94}"/>
              </a:ext>
            </a:extLst>
          </p:cNvPr>
          <p:cNvCxnSpPr>
            <a:cxnSpLocks/>
            <a:stCxn id="25" idx="3"/>
            <a:endCxn id="3" idx="1"/>
          </p:cNvCxnSpPr>
          <p:nvPr/>
        </p:nvCxnSpPr>
        <p:spPr>
          <a:xfrm flipV="1">
            <a:off x="3120369" y="4030833"/>
            <a:ext cx="1565931" cy="127706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מחבר חץ ישר 29">
            <a:extLst>
              <a:ext uri="{FF2B5EF4-FFF2-40B4-BE49-F238E27FC236}">
                <a16:creationId xmlns:a16="http://schemas.microsoft.com/office/drawing/2014/main" id="{76996F53-2893-E569-DA6B-E1948B46F87D}"/>
              </a:ext>
            </a:extLst>
          </p:cNvPr>
          <p:cNvCxnSpPr>
            <a:cxnSpLocks/>
            <a:stCxn id="25" idx="3"/>
            <a:endCxn id="14" idx="1"/>
          </p:cNvCxnSpPr>
          <p:nvPr/>
        </p:nvCxnSpPr>
        <p:spPr>
          <a:xfrm flipV="1">
            <a:off x="3120369" y="4848140"/>
            <a:ext cx="1565931" cy="45976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מחבר חץ ישר 32">
            <a:extLst>
              <a:ext uri="{FF2B5EF4-FFF2-40B4-BE49-F238E27FC236}">
                <a16:creationId xmlns:a16="http://schemas.microsoft.com/office/drawing/2014/main" id="{469E22B2-1875-062B-7A00-72BE6B7CB5E4}"/>
              </a:ext>
            </a:extLst>
          </p:cNvPr>
          <p:cNvCxnSpPr>
            <a:cxnSpLocks/>
            <a:stCxn id="25" idx="3"/>
            <a:endCxn id="17" idx="1"/>
          </p:cNvCxnSpPr>
          <p:nvPr/>
        </p:nvCxnSpPr>
        <p:spPr>
          <a:xfrm>
            <a:off x="3120369" y="5307902"/>
            <a:ext cx="1565931" cy="35754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מחבר חץ ישר 35">
            <a:extLst>
              <a:ext uri="{FF2B5EF4-FFF2-40B4-BE49-F238E27FC236}">
                <a16:creationId xmlns:a16="http://schemas.microsoft.com/office/drawing/2014/main" id="{13E3324B-4EE9-7309-7D3D-42D4F85DF74E}"/>
              </a:ext>
            </a:extLst>
          </p:cNvPr>
          <p:cNvCxnSpPr>
            <a:cxnSpLocks/>
            <a:stCxn id="25" idx="3"/>
            <a:endCxn id="19" idx="1"/>
          </p:cNvCxnSpPr>
          <p:nvPr/>
        </p:nvCxnSpPr>
        <p:spPr>
          <a:xfrm>
            <a:off x="3120369" y="5307902"/>
            <a:ext cx="1565931" cy="117485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מחבר חץ ישר 38">
            <a:extLst>
              <a:ext uri="{FF2B5EF4-FFF2-40B4-BE49-F238E27FC236}">
                <a16:creationId xmlns:a16="http://schemas.microsoft.com/office/drawing/2014/main" id="{58CA802C-D89E-4427-CFC2-F6D56B5418E8}"/>
              </a:ext>
            </a:extLst>
          </p:cNvPr>
          <p:cNvCxnSpPr>
            <a:cxnSpLocks/>
            <a:stCxn id="3" idx="3"/>
            <a:endCxn id="41" idx="1"/>
          </p:cNvCxnSpPr>
          <p:nvPr/>
        </p:nvCxnSpPr>
        <p:spPr>
          <a:xfrm>
            <a:off x="5981700" y="4030833"/>
            <a:ext cx="1934318" cy="1277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מלבן 40">
            <a:extLst>
              <a:ext uri="{FF2B5EF4-FFF2-40B4-BE49-F238E27FC236}">
                <a16:creationId xmlns:a16="http://schemas.microsoft.com/office/drawing/2014/main" id="{FC380C2B-9122-1869-0D1E-1EB37A54BEF3}"/>
              </a:ext>
            </a:extLst>
          </p:cNvPr>
          <p:cNvSpPr/>
          <p:nvPr/>
        </p:nvSpPr>
        <p:spPr>
          <a:xfrm>
            <a:off x="7916018" y="4709905"/>
            <a:ext cx="1291569" cy="119599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Majority Vote</a:t>
            </a:r>
            <a:endParaRPr lang="he-IL" dirty="0"/>
          </a:p>
        </p:txBody>
      </p:sp>
      <p:sp>
        <p:nvSpPr>
          <p:cNvPr id="46" name="חץ: ימינה 45">
            <a:extLst>
              <a:ext uri="{FF2B5EF4-FFF2-40B4-BE49-F238E27FC236}">
                <a16:creationId xmlns:a16="http://schemas.microsoft.com/office/drawing/2014/main" id="{7ABFE22B-F93C-6D0A-6DA9-C4D6123AA847}"/>
              </a:ext>
            </a:extLst>
          </p:cNvPr>
          <p:cNvSpPr/>
          <p:nvPr/>
        </p:nvSpPr>
        <p:spPr>
          <a:xfrm>
            <a:off x="9218242" y="5181735"/>
            <a:ext cx="1923663" cy="291144"/>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47" name="מחבר חץ ישר 46">
            <a:extLst>
              <a:ext uri="{FF2B5EF4-FFF2-40B4-BE49-F238E27FC236}">
                <a16:creationId xmlns:a16="http://schemas.microsoft.com/office/drawing/2014/main" id="{A1F064C9-127E-6A99-3FA8-59A0DDB33747}"/>
              </a:ext>
            </a:extLst>
          </p:cNvPr>
          <p:cNvCxnSpPr>
            <a:cxnSpLocks/>
            <a:stCxn id="14" idx="3"/>
            <a:endCxn id="41" idx="1"/>
          </p:cNvCxnSpPr>
          <p:nvPr/>
        </p:nvCxnSpPr>
        <p:spPr>
          <a:xfrm>
            <a:off x="5981700" y="4848140"/>
            <a:ext cx="1934318" cy="45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מחבר חץ ישר 50">
            <a:extLst>
              <a:ext uri="{FF2B5EF4-FFF2-40B4-BE49-F238E27FC236}">
                <a16:creationId xmlns:a16="http://schemas.microsoft.com/office/drawing/2014/main" id="{E0535D3C-2175-BCDC-2DDD-635D38682ABA}"/>
              </a:ext>
            </a:extLst>
          </p:cNvPr>
          <p:cNvCxnSpPr>
            <a:cxnSpLocks/>
            <a:stCxn id="17" idx="3"/>
            <a:endCxn id="41" idx="1"/>
          </p:cNvCxnSpPr>
          <p:nvPr/>
        </p:nvCxnSpPr>
        <p:spPr>
          <a:xfrm flipV="1">
            <a:off x="5981700" y="5307902"/>
            <a:ext cx="1934318" cy="357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מחבר חץ ישר 53">
            <a:extLst>
              <a:ext uri="{FF2B5EF4-FFF2-40B4-BE49-F238E27FC236}">
                <a16:creationId xmlns:a16="http://schemas.microsoft.com/office/drawing/2014/main" id="{6CAAC918-1EED-E338-66FB-0172EC23C31E}"/>
              </a:ext>
            </a:extLst>
          </p:cNvPr>
          <p:cNvCxnSpPr>
            <a:cxnSpLocks/>
            <a:stCxn id="19" idx="3"/>
            <a:endCxn id="41" idx="1"/>
          </p:cNvCxnSpPr>
          <p:nvPr/>
        </p:nvCxnSpPr>
        <p:spPr>
          <a:xfrm flipV="1">
            <a:off x="5981700" y="5307902"/>
            <a:ext cx="1934318" cy="117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תיבת טקסט 56">
            <a:extLst>
              <a:ext uri="{FF2B5EF4-FFF2-40B4-BE49-F238E27FC236}">
                <a16:creationId xmlns:a16="http://schemas.microsoft.com/office/drawing/2014/main" id="{368B4D3C-13BF-4A31-450E-D11E2A67748B}"/>
              </a:ext>
            </a:extLst>
          </p:cNvPr>
          <p:cNvSpPr txBox="1"/>
          <p:nvPr/>
        </p:nvSpPr>
        <p:spPr>
          <a:xfrm>
            <a:off x="5891932" y="5079302"/>
            <a:ext cx="1750992" cy="369332"/>
          </a:xfrm>
          <a:prstGeom prst="rect">
            <a:avLst/>
          </a:prstGeom>
          <a:noFill/>
        </p:spPr>
        <p:txBody>
          <a:bodyPr wrap="none" rtlCol="1">
            <a:spAutoFit/>
          </a:bodyPr>
          <a:lstStyle/>
          <a:p>
            <a:r>
              <a:rPr lang="en-US" dirty="0"/>
              <a:t>Class Predictions</a:t>
            </a:r>
            <a:endParaRPr lang="he-IL" dirty="0"/>
          </a:p>
        </p:txBody>
      </p:sp>
      <p:sp>
        <p:nvSpPr>
          <p:cNvPr id="58" name="תיבת טקסט 57">
            <a:extLst>
              <a:ext uri="{FF2B5EF4-FFF2-40B4-BE49-F238E27FC236}">
                <a16:creationId xmlns:a16="http://schemas.microsoft.com/office/drawing/2014/main" id="{0A808383-C2AE-1A97-59F3-BB6320217C53}"/>
              </a:ext>
            </a:extLst>
          </p:cNvPr>
          <p:cNvSpPr txBox="1"/>
          <p:nvPr/>
        </p:nvSpPr>
        <p:spPr>
          <a:xfrm>
            <a:off x="3396027" y="5062442"/>
            <a:ext cx="1312860" cy="369332"/>
          </a:xfrm>
          <a:prstGeom prst="rect">
            <a:avLst/>
          </a:prstGeom>
          <a:noFill/>
        </p:spPr>
        <p:txBody>
          <a:bodyPr wrap="none" rtlCol="1">
            <a:spAutoFit/>
          </a:bodyPr>
          <a:lstStyle/>
          <a:p>
            <a:r>
              <a:rPr lang="en-US" dirty="0"/>
              <a:t>Image Input</a:t>
            </a:r>
            <a:endParaRPr lang="he-IL" dirty="0"/>
          </a:p>
        </p:txBody>
      </p:sp>
    </p:spTree>
    <p:extLst>
      <p:ext uri="{BB962C8B-B14F-4D97-AF65-F5344CB8AC3E}">
        <p14:creationId xmlns:p14="http://schemas.microsoft.com/office/powerpoint/2010/main" val="3653087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A7D6D-63C6-85D5-62EC-AC4403668203}"/>
              </a:ext>
            </a:extLst>
          </p:cNvPr>
          <p:cNvSpPr>
            <a:spLocks noGrp="1"/>
          </p:cNvSpPr>
          <p:nvPr>
            <p:ph type="title"/>
          </p:nvPr>
        </p:nvSpPr>
        <p:spPr/>
        <p:txBody>
          <a:bodyPr/>
          <a:lstStyle/>
          <a:p>
            <a:r>
              <a:rPr lang="en-US" dirty="0">
                <a:solidFill>
                  <a:srgbClr val="002060"/>
                </a:solidFill>
              </a:rPr>
              <a:t>Project Goals</a:t>
            </a:r>
            <a:endParaRPr lang="he-IL" dirty="0">
              <a:solidFill>
                <a:srgbClr val="002060"/>
              </a:solidFill>
            </a:endParaRPr>
          </a:p>
        </p:txBody>
      </p:sp>
      <p:sp>
        <p:nvSpPr>
          <p:cNvPr id="3" name="Content Placeholder 2">
            <a:extLst>
              <a:ext uri="{FF2B5EF4-FFF2-40B4-BE49-F238E27FC236}">
                <a16:creationId xmlns:a16="http://schemas.microsoft.com/office/drawing/2014/main" id="{6B9FCA9A-EF67-AC5A-C6A3-F97462525F21}"/>
              </a:ext>
            </a:extLst>
          </p:cNvPr>
          <p:cNvSpPr>
            <a:spLocks noGrp="1"/>
          </p:cNvSpPr>
          <p:nvPr>
            <p:ph idx="1"/>
          </p:nvPr>
        </p:nvSpPr>
        <p:spPr>
          <a:xfrm>
            <a:off x="609600" y="1600200"/>
            <a:ext cx="11201400" cy="4724400"/>
          </a:xfrm>
        </p:spPr>
        <p:txBody>
          <a:bodyPr>
            <a:normAutofit fontScale="92500" lnSpcReduction="10000"/>
          </a:bodyPr>
          <a:lstStyle/>
          <a:p>
            <a:pPr>
              <a:lnSpc>
                <a:spcPct val="150000"/>
              </a:lnSpc>
            </a:pPr>
            <a:r>
              <a:rPr lang="en-US" sz="3600" dirty="0">
                <a:solidFill>
                  <a:srgbClr val="002060"/>
                </a:solidFill>
              </a:rPr>
              <a:t>Learn and understand the principles of Synthetic Aperture Radar. </a:t>
            </a:r>
          </a:p>
          <a:p>
            <a:pPr>
              <a:lnSpc>
                <a:spcPct val="150000"/>
              </a:lnSpc>
            </a:pPr>
            <a:r>
              <a:rPr lang="en-US" sz="3600" dirty="0">
                <a:solidFill>
                  <a:srgbClr val="002060"/>
                </a:solidFill>
              </a:rPr>
              <a:t>Understand and reproduce the current implementations for classifying SAR images.</a:t>
            </a:r>
          </a:p>
          <a:p>
            <a:pPr>
              <a:lnSpc>
                <a:spcPct val="150000"/>
              </a:lnSpc>
            </a:pPr>
            <a:r>
              <a:rPr lang="en-US" sz="3600" dirty="0">
                <a:solidFill>
                  <a:srgbClr val="002060"/>
                </a:solidFill>
              </a:rPr>
              <a:t>Try to improve the performances of current networks on MSTAR </a:t>
            </a:r>
            <a:r>
              <a:rPr lang="en-US" dirty="0">
                <a:solidFill>
                  <a:srgbClr val="002060"/>
                </a:solidFill>
              </a:rPr>
              <a:t>[1]</a:t>
            </a:r>
            <a:r>
              <a:rPr lang="en-US" sz="3600" dirty="0">
                <a:solidFill>
                  <a:srgbClr val="002060"/>
                </a:solidFill>
              </a:rPr>
              <a:t> dataset.</a:t>
            </a:r>
          </a:p>
        </p:txBody>
      </p:sp>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p:txBody>
          <a:bodyPr/>
          <a:lstStyle/>
          <a:p>
            <a:fld id="{B01D9778-10B4-40FB-B4E4-44FA89A86639}" type="slidenum">
              <a:rPr lang="en-US" smtClean="0"/>
              <a:pPr/>
              <a:t>4</a:t>
            </a:fld>
            <a:endParaRPr lang="en-US"/>
          </a:p>
        </p:txBody>
      </p:sp>
    </p:spTree>
    <p:extLst>
      <p:ext uri="{BB962C8B-B14F-4D97-AF65-F5344CB8AC3E}">
        <p14:creationId xmlns:p14="http://schemas.microsoft.com/office/powerpoint/2010/main" val="42489422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373351-388B-AB8B-53D9-A2A162C34C18}"/>
              </a:ext>
            </a:extLst>
          </p:cNvPr>
          <p:cNvSpPr>
            <a:spLocks noGrp="1"/>
          </p:cNvSpPr>
          <p:nvPr>
            <p:ph type="title"/>
          </p:nvPr>
        </p:nvSpPr>
        <p:spPr>
          <a:xfrm>
            <a:off x="228600" y="84242"/>
            <a:ext cx="10972800" cy="1143000"/>
          </a:xfrm>
        </p:spPr>
        <p:txBody>
          <a:bodyPr/>
          <a:lstStyle/>
          <a:p>
            <a:r>
              <a:rPr lang="en-US" dirty="0">
                <a:solidFill>
                  <a:srgbClr val="002060"/>
                </a:solidFill>
              </a:rPr>
              <a:t>Results - 17</a:t>
            </a:r>
            <a:r>
              <a:rPr lang="he-IL" dirty="0">
                <a:solidFill>
                  <a:srgbClr val="002060"/>
                </a:solidFill>
              </a:rPr>
              <a:t> °</a:t>
            </a:r>
            <a:r>
              <a:rPr lang="en-US" dirty="0">
                <a:solidFill>
                  <a:srgbClr val="002060"/>
                </a:solidFill>
              </a:rPr>
              <a:t>vs 15</a:t>
            </a:r>
            <a:r>
              <a:rPr lang="he-IL" dirty="0">
                <a:solidFill>
                  <a:srgbClr val="002060"/>
                </a:solidFill>
              </a:rPr>
              <a:t> °</a:t>
            </a:r>
            <a:endParaRPr lang="he-IL" dirty="0"/>
          </a:p>
        </p:txBody>
      </p:sp>
      <p:sp>
        <p:nvSpPr>
          <p:cNvPr id="4" name="מציין מיקום של מספר שקופית 3">
            <a:extLst>
              <a:ext uri="{FF2B5EF4-FFF2-40B4-BE49-F238E27FC236}">
                <a16:creationId xmlns:a16="http://schemas.microsoft.com/office/drawing/2014/main" id="{4B7336DE-4432-DA91-F80E-A3276615F6DE}"/>
              </a:ext>
            </a:extLst>
          </p:cNvPr>
          <p:cNvSpPr>
            <a:spLocks noGrp="1"/>
          </p:cNvSpPr>
          <p:nvPr>
            <p:ph type="sldNum" sz="quarter" idx="12"/>
          </p:nvPr>
        </p:nvSpPr>
        <p:spPr/>
        <p:txBody>
          <a:bodyPr/>
          <a:lstStyle/>
          <a:p>
            <a:fld id="{B01D9778-10B4-40FB-B4E4-44FA89A86639}" type="slidenum">
              <a:rPr lang="en-US" smtClean="0"/>
              <a:pPr/>
              <a:t>40</a:t>
            </a:fld>
            <a:endParaRPr lang="en-US"/>
          </a:p>
        </p:txBody>
      </p:sp>
      <p:graphicFrame>
        <p:nvGraphicFramePr>
          <p:cNvPr id="10" name="טבלה 9">
            <a:extLst>
              <a:ext uri="{FF2B5EF4-FFF2-40B4-BE49-F238E27FC236}">
                <a16:creationId xmlns:a16="http://schemas.microsoft.com/office/drawing/2014/main" id="{4E2B1DFC-F4AD-ABCB-9461-BE4D995E76C8}"/>
              </a:ext>
            </a:extLst>
          </p:cNvPr>
          <p:cNvGraphicFramePr>
            <a:graphicFrameLocks noGrp="1"/>
          </p:cNvGraphicFramePr>
          <p:nvPr>
            <p:extLst>
              <p:ext uri="{D42A27DB-BD31-4B8C-83A1-F6EECF244321}">
                <p14:modId xmlns:p14="http://schemas.microsoft.com/office/powerpoint/2010/main" val="3018960945"/>
              </p:ext>
            </p:extLst>
          </p:nvPr>
        </p:nvGraphicFramePr>
        <p:xfrm>
          <a:off x="3039979" y="969458"/>
          <a:ext cx="6112042" cy="5138347"/>
        </p:xfrm>
        <a:graphic>
          <a:graphicData uri="http://schemas.openxmlformats.org/drawingml/2006/table">
            <a:tbl>
              <a:tblPr rtl="1"/>
              <a:tblGrid>
                <a:gridCol w="1822573">
                  <a:extLst>
                    <a:ext uri="{9D8B030D-6E8A-4147-A177-3AD203B41FA5}">
                      <a16:colId xmlns:a16="http://schemas.microsoft.com/office/drawing/2014/main" val="45872891"/>
                    </a:ext>
                  </a:extLst>
                </a:gridCol>
                <a:gridCol w="1514185">
                  <a:extLst>
                    <a:ext uri="{9D8B030D-6E8A-4147-A177-3AD203B41FA5}">
                      <a16:colId xmlns:a16="http://schemas.microsoft.com/office/drawing/2014/main" val="1963374647"/>
                    </a:ext>
                  </a:extLst>
                </a:gridCol>
                <a:gridCol w="2775284">
                  <a:extLst>
                    <a:ext uri="{9D8B030D-6E8A-4147-A177-3AD203B41FA5}">
                      <a16:colId xmlns:a16="http://schemas.microsoft.com/office/drawing/2014/main" val="986218595"/>
                    </a:ext>
                  </a:extLst>
                </a:gridCol>
              </a:tblGrid>
              <a:tr h="411161">
                <a:tc>
                  <a:txBody>
                    <a:bodyPr/>
                    <a:lstStyle/>
                    <a:p>
                      <a:pPr algn="ctr" rtl="0" fontAlgn="ctr"/>
                      <a:r>
                        <a:rPr lang="en-US" sz="1400" b="1" i="0" u="none" strike="noStrike" dirty="0">
                          <a:solidFill>
                            <a:srgbClr val="000000"/>
                          </a:solidFill>
                          <a:effectLst/>
                          <a:highlight>
                            <a:srgbClr val="FFC000"/>
                          </a:highlight>
                          <a:latin typeface="Arial" panose="020B0604020202020204" pitchFamily="34" charset="0"/>
                        </a:rPr>
                        <a:t>Size [MB]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dirty="0">
                          <a:solidFill>
                            <a:srgbClr val="000000"/>
                          </a:solidFill>
                          <a:effectLst/>
                          <a:highlight>
                            <a:srgbClr val="FFC000"/>
                          </a:highlight>
                          <a:latin typeface="Arial" panose="020B060402020202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he-IL" sz="1100" b="0" i="0" u="none" strike="noStrike" dirty="0">
                          <a:solidFill>
                            <a:srgbClr val="000000"/>
                          </a:solidFill>
                          <a:effectLst/>
                          <a:latin typeface="Arial" panose="020B0604020202020204" pitchFamily="34" charset="0"/>
                        </a:rPr>
                        <a:t> </a:t>
                      </a:r>
                      <a:r>
                        <a:rPr lang="en-US" sz="1400" b="1" i="0" u="none" strike="noStrike" kern="1200" dirty="0">
                          <a:solidFill>
                            <a:srgbClr val="000000"/>
                          </a:solidFill>
                          <a:effectLst/>
                          <a:highlight>
                            <a:srgbClr val="FFC000"/>
                          </a:highlight>
                          <a:latin typeface="Arial" panose="020B0604020202020204" pitchFamily="34" charset="0"/>
                          <a:ea typeface="+mn-ea"/>
                          <a:cs typeface="+mn-cs"/>
                        </a:rPr>
                        <a:t>Network</a:t>
                      </a:r>
                      <a:endParaRPr lang="he-IL" sz="1400" b="1" i="0" u="none" strike="noStrike" kern="1200" dirty="0">
                        <a:solidFill>
                          <a:srgbClr val="000000"/>
                        </a:solidFill>
                        <a:effectLst/>
                        <a:highlight>
                          <a:srgbClr val="FFC000"/>
                        </a:highlight>
                        <a:latin typeface="Arial" panose="020B060402020202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696518341"/>
                  </a:ext>
                </a:extLst>
              </a:tr>
              <a:tr h="448864">
                <a:tc>
                  <a:txBody>
                    <a:bodyPr/>
                    <a:lstStyle/>
                    <a:p>
                      <a:pPr algn="ctr" rtl="0" fontAlgn="ctr"/>
                      <a:r>
                        <a:rPr lang="he-IL" sz="1400" b="0" i="0" u="none" strike="noStrike">
                          <a:solidFill>
                            <a:srgbClr val="000000"/>
                          </a:solidFill>
                          <a:effectLst/>
                          <a:latin typeface="Arial" panose="020B0604020202020204" pitchFamily="34" charset="0"/>
                        </a:rPr>
                        <a:t>14.37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a:solidFill>
                            <a:srgbClr val="000000"/>
                          </a:solidFill>
                          <a:effectLst/>
                          <a:latin typeface="Arial" panose="020B0604020202020204" pitchFamily="34" charset="0"/>
                        </a:rPr>
                        <a:t>70.72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1400" b="0" i="0" u="none" strike="noStrike" dirty="0">
                          <a:solidFill>
                            <a:srgbClr val="000000"/>
                          </a:solidFill>
                          <a:effectLst/>
                          <a:latin typeface="Arial" panose="020B0604020202020204" pitchFamily="34" charset="0"/>
                        </a:rPr>
                        <a:t>Random Forest [10]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144664253"/>
                  </a:ext>
                </a:extLst>
              </a:tr>
              <a:tr h="229332">
                <a:tc>
                  <a:txBody>
                    <a:bodyPr/>
                    <a:lstStyle/>
                    <a:p>
                      <a:pPr algn="ctr" rtl="0" fontAlgn="ctr"/>
                      <a:r>
                        <a:rPr lang="he-IL" sz="1400" b="0" i="0" u="none" strike="noStrike">
                          <a:solidFill>
                            <a:srgbClr val="000000"/>
                          </a:solidFill>
                          <a:effectLst/>
                          <a:latin typeface="Arial" panose="020B0604020202020204" pitchFamily="34" charset="0"/>
                        </a:rPr>
                        <a:t>16.9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a:solidFill>
                            <a:srgbClr val="000000"/>
                          </a:solidFill>
                          <a:effectLst/>
                          <a:latin typeface="Arial" panose="020B0604020202020204" pitchFamily="34" charset="0"/>
                        </a:rPr>
                        <a:t>90.98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1400" b="0" i="0" u="none" strike="noStrike" dirty="0">
                          <a:solidFill>
                            <a:srgbClr val="000000"/>
                          </a:solidFill>
                          <a:effectLst/>
                          <a:latin typeface="Arial" panose="020B0604020202020204" pitchFamily="34" charset="0"/>
                        </a:rPr>
                        <a:t>KNN [11]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748921836"/>
                  </a:ext>
                </a:extLst>
              </a:tr>
              <a:tr h="261465">
                <a:tc>
                  <a:txBody>
                    <a:bodyPr/>
                    <a:lstStyle/>
                    <a:p>
                      <a:pPr algn="ctr" rtl="0" fontAlgn="ctr"/>
                      <a:r>
                        <a:rPr lang="he-IL" sz="1400" b="0" i="0" u="none" strike="noStrike" dirty="0">
                          <a:solidFill>
                            <a:srgbClr val="000000"/>
                          </a:solidFill>
                          <a:effectLst/>
                          <a:highlight>
                            <a:srgbClr val="FF0000"/>
                          </a:highlight>
                          <a:latin typeface="Arial" panose="020B0604020202020204" pitchFamily="34" charset="0"/>
                        </a:rPr>
                        <a:t>4141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92.02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1400" b="0" i="0" u="none" strike="noStrike" dirty="0">
                          <a:solidFill>
                            <a:srgbClr val="000000"/>
                          </a:solidFill>
                          <a:effectLst/>
                          <a:latin typeface="Arial" panose="020B0604020202020204" pitchFamily="34" charset="0"/>
                        </a:rPr>
                        <a:t>KNN [11] – 49 x Patches [14]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370393835"/>
                  </a:ext>
                </a:extLst>
              </a:tr>
              <a:tr h="228600">
                <a:tc>
                  <a:txBody>
                    <a:bodyPr/>
                    <a:lstStyle/>
                    <a:p>
                      <a:pPr algn="ctr" rtl="0" fontAlgn="ctr"/>
                      <a:r>
                        <a:rPr lang="he-IL" sz="1400" b="0" i="0" u="none" strike="noStrike">
                          <a:solidFill>
                            <a:srgbClr val="000000"/>
                          </a:solidFill>
                          <a:effectLst/>
                          <a:latin typeface="Arial" panose="020B0604020202020204" pitchFamily="34" charset="0"/>
                        </a:rPr>
                        <a:t>7.07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he-IL" sz="1400" b="0" i="0" u="none" strike="noStrike">
                          <a:solidFill>
                            <a:srgbClr val="000000"/>
                          </a:solidFill>
                          <a:effectLst/>
                          <a:latin typeface="Arial" panose="020B0604020202020204" pitchFamily="34" charset="0"/>
                        </a:rPr>
                        <a:t>92.37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err="1">
                          <a:solidFill>
                            <a:srgbClr val="000000"/>
                          </a:solidFill>
                          <a:effectLst/>
                          <a:latin typeface="Arial" panose="020B0604020202020204" pitchFamily="34" charset="0"/>
                        </a:rPr>
                        <a:t>Matlab</a:t>
                      </a:r>
                      <a:r>
                        <a:rPr lang="en-US" sz="1400" b="0" i="0" u="none" strike="noStrike" dirty="0">
                          <a:solidFill>
                            <a:srgbClr val="000000"/>
                          </a:solidFill>
                          <a:effectLst/>
                          <a:latin typeface="Arial" panose="020B0604020202020204" pitchFamily="34" charset="0"/>
                        </a:rPr>
                        <a:t> Network [4]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101187507"/>
                  </a:ext>
                </a:extLst>
              </a:tr>
              <a:tr h="304800">
                <a:tc>
                  <a:txBody>
                    <a:bodyPr/>
                    <a:lstStyle/>
                    <a:p>
                      <a:pPr algn="ctr" rtl="0" fontAlgn="ctr"/>
                      <a:r>
                        <a:rPr lang="he-IL" sz="1400" b="0" i="0" u="none" strike="noStrike" dirty="0">
                          <a:solidFill>
                            <a:srgbClr val="000000"/>
                          </a:solidFill>
                          <a:effectLst/>
                          <a:latin typeface="Arial" panose="020B0604020202020204" pitchFamily="34" charset="0"/>
                        </a:rPr>
                        <a:t>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he-IL" sz="1400" b="0" i="0" u="none" strike="noStrike" dirty="0">
                          <a:solidFill>
                            <a:srgbClr val="000000"/>
                          </a:solidFill>
                          <a:effectLst/>
                          <a:latin typeface="Arial" panose="020B0604020202020204" pitchFamily="34" charset="0"/>
                        </a:rPr>
                        <a:t>93.81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fr-FR" sz="1400" b="0" i="0" u="none" strike="noStrike" dirty="0">
                          <a:solidFill>
                            <a:srgbClr val="000000"/>
                          </a:solidFill>
                          <a:effectLst/>
                          <a:latin typeface="Arial" panose="020B0604020202020204" pitchFamily="34" charset="0"/>
                        </a:rPr>
                        <a:t>1 layer Transformer [8]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07971865"/>
                  </a:ext>
                </a:extLst>
              </a:tr>
              <a:tr h="304800">
                <a:tc>
                  <a:txBody>
                    <a:bodyPr/>
                    <a:lstStyle/>
                    <a:p>
                      <a:pPr algn="ctr" rtl="0" fontAlgn="ctr"/>
                      <a:r>
                        <a:rPr lang="he-IL" sz="1400" b="0" i="0" u="none" strike="noStrike">
                          <a:solidFill>
                            <a:srgbClr val="000000"/>
                          </a:solidFill>
                          <a:effectLst/>
                          <a:latin typeface="Arial" panose="020B0604020202020204" pitchFamily="34" charset="0"/>
                        </a:rPr>
                        <a:t>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he-IL" sz="1400" b="0" i="0" u="none" strike="noStrike" dirty="0">
                          <a:solidFill>
                            <a:srgbClr val="000000"/>
                          </a:solidFill>
                          <a:effectLst/>
                          <a:latin typeface="Arial" panose="020B0604020202020204" pitchFamily="34" charset="0"/>
                        </a:rPr>
                        <a:t>94.31</a:t>
                      </a:r>
                      <a:endParaRPr lang="en-US"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fr-FR" sz="1400" b="0" i="0" u="none" strike="noStrike" dirty="0">
                          <a:solidFill>
                            <a:srgbClr val="000000"/>
                          </a:solidFill>
                          <a:effectLst/>
                          <a:latin typeface="Arial" panose="020B0604020202020204" pitchFamily="34" charset="0"/>
                        </a:rPr>
                        <a:t>2 </a:t>
                      </a:r>
                      <a:r>
                        <a:rPr lang="fr-FR" sz="1400" b="0" i="0" u="none" strike="noStrike" dirty="0" err="1">
                          <a:solidFill>
                            <a:srgbClr val="000000"/>
                          </a:solidFill>
                          <a:effectLst/>
                          <a:latin typeface="Arial" panose="020B0604020202020204" pitchFamily="34" charset="0"/>
                        </a:rPr>
                        <a:t>layers</a:t>
                      </a:r>
                      <a:r>
                        <a:rPr lang="fr-FR" sz="1400" b="0" i="0" u="none" strike="noStrike" dirty="0">
                          <a:solidFill>
                            <a:srgbClr val="000000"/>
                          </a:solidFill>
                          <a:effectLst/>
                          <a:latin typeface="Arial" panose="020B0604020202020204" pitchFamily="34" charset="0"/>
                        </a:rPr>
                        <a:t> Transformer [8]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649994047"/>
                  </a:ext>
                </a:extLst>
              </a:tr>
              <a:tr h="304800">
                <a:tc>
                  <a:txBody>
                    <a:bodyPr/>
                    <a:lstStyle/>
                    <a:p>
                      <a:pPr algn="ctr" rtl="0" fontAlgn="ctr"/>
                      <a:r>
                        <a:rPr lang="en-US" sz="1400" b="0" i="0" u="none" strike="noStrike" dirty="0">
                          <a:solidFill>
                            <a:srgbClr val="000000"/>
                          </a:solidFill>
                          <a:effectLst/>
                          <a:latin typeface="Arial" panose="020B0604020202020204" pitchFamily="34" charset="0"/>
                        </a:rPr>
                        <a:t>0.301</a:t>
                      </a:r>
                      <a:endParaRPr lang="he-IL"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000000"/>
                          </a:solidFill>
                          <a:effectLst/>
                          <a:latin typeface="Arial" panose="020B0604020202020204" pitchFamily="34" charset="0"/>
                        </a:rPr>
                        <a:t>97.4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fr-FR" sz="1400" b="0" i="0" u="none" strike="noStrike" dirty="0">
                          <a:solidFill>
                            <a:srgbClr val="000000"/>
                          </a:solidFill>
                          <a:effectLst/>
                          <a:latin typeface="Arial" panose="020B0604020202020204" pitchFamily="34" charset="0"/>
                        </a:rPr>
                        <a:t>SSR</a:t>
                      </a:r>
                      <a:r>
                        <a:rPr lang="he-IL" sz="1400" b="0" i="0" u="none" strike="noStrike" dirty="0">
                          <a:solidFill>
                            <a:srgbClr val="000000"/>
                          </a:solidFill>
                          <a:effectLst/>
                          <a:latin typeface="Arial" panose="020B0604020202020204" pitchFamily="34" charset="0"/>
                        </a:rPr>
                        <a:t> </a:t>
                      </a:r>
                      <a:r>
                        <a:rPr lang="en-US" sz="1400" b="0" i="0" u="none" strike="noStrike" dirty="0">
                          <a:solidFill>
                            <a:srgbClr val="000000"/>
                          </a:solidFill>
                          <a:effectLst/>
                          <a:latin typeface="Arial" panose="020B0604020202020204" pitchFamily="34" charset="0"/>
                        </a:rPr>
                        <a:t>Network [12]</a:t>
                      </a:r>
                      <a:endParaRPr lang="fr-FR"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048777718"/>
                  </a:ext>
                </a:extLst>
              </a:tr>
              <a:tr h="220176">
                <a:tc>
                  <a:txBody>
                    <a:bodyPr/>
                    <a:lstStyle/>
                    <a:p>
                      <a:pPr algn="ctr" rtl="0" fontAlgn="ctr"/>
                      <a:r>
                        <a:rPr lang="en-US" sz="1400" b="0" i="0" u="none" strike="noStrike" dirty="0">
                          <a:solidFill>
                            <a:srgbClr val="000000"/>
                          </a:solidFill>
                          <a:effectLst/>
                          <a:latin typeface="Arial" panose="020B0604020202020204" pitchFamily="34" charset="0"/>
                        </a:rPr>
                        <a:t>3.91</a:t>
                      </a:r>
                      <a:endParaRPr lang="he-IL"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97.7</a:t>
                      </a:r>
                      <a:endParaRPr lang="he-IL"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1 layer Bidirectional LSTM [7]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591569660"/>
                  </a:ext>
                </a:extLst>
              </a:tr>
              <a:tr h="220176">
                <a:tc>
                  <a:txBody>
                    <a:bodyPr/>
                    <a:lstStyle/>
                    <a:p>
                      <a:pPr algn="ctr" rtl="0" fontAlgn="ctr"/>
                      <a:r>
                        <a:rPr lang="en-US" sz="1400" b="0" i="0" u="none" strike="noStrike" dirty="0">
                          <a:solidFill>
                            <a:srgbClr val="000000"/>
                          </a:solidFill>
                          <a:effectLst/>
                          <a:latin typeface="Arial" panose="020B0604020202020204" pitchFamily="34" charset="0"/>
                        </a:rPr>
                        <a:t>254</a:t>
                      </a:r>
                      <a:endParaRPr lang="he-IL"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000000"/>
                          </a:solidFill>
                          <a:effectLst/>
                          <a:latin typeface="Arial" panose="020B0604020202020204" pitchFamily="34" charset="0"/>
                        </a:rPr>
                        <a:t>97.91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000000"/>
                          </a:solidFill>
                          <a:effectLst/>
                          <a:latin typeface="Arial" panose="020B0604020202020204" pitchFamily="34" charset="0"/>
                        </a:rPr>
                        <a:t>VGG16 </a:t>
                      </a:r>
                      <a:r>
                        <a:rPr lang="en-US" sz="1200" b="0" i="0" u="none" strike="noStrike" dirty="0">
                          <a:solidFill>
                            <a:srgbClr val="000000"/>
                          </a:solidFill>
                          <a:effectLst/>
                          <a:latin typeface="Arial" panose="020B0604020202020204" pitchFamily="34" charset="0"/>
                        </a:rPr>
                        <a:t>[13]</a:t>
                      </a:r>
                      <a:endParaRPr lang="fr-FR"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612717425"/>
                  </a:ext>
                </a:extLst>
              </a:tr>
              <a:tr h="158115">
                <a:tc>
                  <a:txBody>
                    <a:bodyPr/>
                    <a:lstStyle/>
                    <a:p>
                      <a:pPr algn="ctr" rtl="0" fontAlgn="ctr"/>
                      <a:r>
                        <a:rPr lang="en-US" sz="1400" b="0" i="0" u="none" strike="noStrike" dirty="0">
                          <a:solidFill>
                            <a:srgbClr val="000000"/>
                          </a:solidFill>
                          <a:effectLst/>
                          <a:latin typeface="Arial" panose="020B0604020202020204" pitchFamily="34" charset="0"/>
                        </a:rPr>
                        <a:t>43.2</a:t>
                      </a:r>
                      <a:endParaRPr lang="he-IL"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98.1</a:t>
                      </a:r>
                      <a:endParaRPr lang="he-IL"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rial" panose="020B0604020202020204" pitchFamily="34" charset="0"/>
                        </a:rPr>
                        <a:t>2 layers Bidirectional LSTM [7]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725295111"/>
                  </a:ext>
                </a:extLst>
              </a:tr>
              <a:tr h="228600">
                <a:tc>
                  <a:txBody>
                    <a:bodyPr/>
                    <a:lstStyle/>
                    <a:p>
                      <a:pPr algn="ctr" rtl="0" fontAlgn="ctr"/>
                      <a:r>
                        <a:rPr lang="he-IL" sz="1400" b="0" i="0" u="none" strike="noStrike" dirty="0">
                          <a:solidFill>
                            <a:srgbClr val="000000"/>
                          </a:solidFill>
                          <a:effectLst/>
                          <a:latin typeface="Arial" panose="020B0604020202020204" pitchFamily="34" charset="0"/>
                        </a:rPr>
                        <a:t>22.7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he-IL" sz="1400" b="0" i="0" u="none" strike="noStrike" dirty="0">
                          <a:solidFill>
                            <a:srgbClr val="000000"/>
                          </a:solidFill>
                          <a:effectLst/>
                          <a:latin typeface="Arial" panose="020B0604020202020204" pitchFamily="34" charset="0"/>
                        </a:rPr>
                        <a:t>98.47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2 Layer LSTM [6]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372580997"/>
                  </a:ext>
                </a:extLst>
              </a:tr>
              <a:tr h="228600">
                <a:tc>
                  <a:txBody>
                    <a:bodyPr/>
                    <a:lstStyle/>
                    <a:p>
                      <a:pPr algn="ctr" rtl="0" fontAlgn="ctr"/>
                      <a:r>
                        <a:rPr lang="he-IL" sz="1400" b="0" i="0" u="none" strike="noStrike">
                          <a:solidFill>
                            <a:srgbClr val="000000"/>
                          </a:solidFill>
                          <a:effectLst/>
                          <a:latin typeface="Arial" panose="020B0604020202020204" pitchFamily="34" charset="0"/>
                        </a:rPr>
                        <a:t>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he-IL" sz="1400" b="0" i="0" u="none" strike="noStrike" dirty="0">
                          <a:solidFill>
                            <a:srgbClr val="000000"/>
                          </a:solidFill>
                          <a:effectLst/>
                          <a:latin typeface="Arial" panose="020B0604020202020204" pitchFamily="34" charset="0"/>
                        </a:rPr>
                        <a:t>99.05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1 Layer LSTM [6]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770233443"/>
                  </a:ext>
                </a:extLst>
              </a:tr>
              <a:tr h="304800">
                <a:tc>
                  <a:txBody>
                    <a:bodyPr/>
                    <a:lstStyle/>
                    <a:p>
                      <a:pPr algn="ctr" rtl="0" fontAlgn="ctr"/>
                      <a:r>
                        <a:rPr lang="he-IL" sz="1400" b="0" i="0" u="none" strike="noStrike">
                          <a:solidFill>
                            <a:srgbClr val="000000"/>
                          </a:solidFill>
                          <a:effectLst/>
                          <a:latin typeface="Arial" panose="020B0604020202020204" pitchFamily="34" charset="0"/>
                        </a:rPr>
                        <a:t>1.16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he-IL" sz="1400" b="0" i="0" u="none" strike="noStrike" dirty="0">
                          <a:solidFill>
                            <a:srgbClr val="000000"/>
                          </a:solidFill>
                          <a:effectLst/>
                          <a:latin typeface="Arial" panose="020B0604020202020204" pitchFamily="34" charset="0"/>
                        </a:rPr>
                        <a:t>99.1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AConvNet - Random Patches [9]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695783993"/>
                  </a:ext>
                </a:extLst>
              </a:tr>
              <a:tr h="384006">
                <a:tc>
                  <a:txBody>
                    <a:bodyPr/>
                    <a:lstStyle/>
                    <a:p>
                      <a:pPr algn="ctr" rtl="0" fontAlgn="ctr"/>
                      <a:r>
                        <a:rPr lang="he-IL" sz="1400" b="0" i="0" u="none" strike="noStrike" dirty="0">
                          <a:solidFill>
                            <a:srgbClr val="000000"/>
                          </a:solidFill>
                          <a:effectLst/>
                          <a:latin typeface="Arial" panose="020B0604020202020204" pitchFamily="34" charset="0"/>
                        </a:rPr>
                        <a:t>1.16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he-IL" sz="1400" b="0" i="0" u="none" strike="noStrike" dirty="0">
                          <a:solidFill>
                            <a:srgbClr val="000000"/>
                          </a:solidFill>
                          <a:effectLst/>
                          <a:latin typeface="Arial" panose="020B0604020202020204" pitchFamily="34" charset="0"/>
                        </a:rPr>
                        <a:t>99.34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AConvNet – 49 x Patches [14]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406051061"/>
                  </a:ext>
                </a:extLst>
              </a:tr>
              <a:tr h="381000">
                <a:tc>
                  <a:txBody>
                    <a:bodyPr/>
                    <a:lstStyle/>
                    <a:p>
                      <a:pPr algn="ctr" rtl="0" fontAlgn="ctr"/>
                      <a:r>
                        <a:rPr lang="he-IL" sz="1400" b="0" i="0" u="none" strike="noStrike">
                          <a:solidFill>
                            <a:srgbClr val="000000"/>
                          </a:solidFill>
                          <a:effectLst/>
                          <a:latin typeface="Arial" panose="020B0604020202020204" pitchFamily="34" charset="0"/>
                        </a:rPr>
                        <a:t>44.5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he-IL" sz="1400" b="0" i="0" u="none" strike="noStrike" dirty="0">
                          <a:solidFill>
                            <a:srgbClr val="000000"/>
                          </a:solidFill>
                          <a:effectLst/>
                          <a:latin typeface="Arial" panose="020B0604020202020204" pitchFamily="34" charset="0"/>
                        </a:rPr>
                        <a:t>99.56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000000"/>
                          </a:solidFill>
                          <a:effectLst/>
                          <a:latin typeface="Arial" panose="020B0604020202020204" pitchFamily="34" charset="0"/>
                        </a:rPr>
                        <a:t>Resnet-18 – 81 x Patches [5]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117598553"/>
                  </a:ext>
                </a:extLst>
              </a:tr>
              <a:tr h="448864">
                <a:tc>
                  <a:txBody>
                    <a:bodyPr/>
                    <a:lstStyle/>
                    <a:p>
                      <a:pPr marL="0" algn="ctr" defTabSz="914400" rtl="0" eaLnBrk="1" fontAlgn="ctr" latinLnBrk="0" hangingPunct="1"/>
                      <a:r>
                        <a:rPr lang="he-IL" sz="1400" b="1" i="0" u="none" strike="noStrike" kern="1200" dirty="0">
                          <a:solidFill>
                            <a:srgbClr val="000000"/>
                          </a:solidFill>
                          <a:effectLst/>
                          <a:latin typeface="Arial" panose="020B0604020202020204" pitchFamily="34" charset="0"/>
                          <a:ea typeface="+mn-ea"/>
                          <a:cs typeface="+mn-cs"/>
                        </a:rPr>
                        <a:t>4.64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marL="0" algn="ctr" defTabSz="914400" rtl="0" eaLnBrk="1" fontAlgn="ctr" latinLnBrk="0" hangingPunct="1"/>
                      <a:r>
                        <a:rPr lang="he-IL" sz="1400" b="1" i="0" u="none" strike="noStrike" kern="1200" dirty="0">
                          <a:solidFill>
                            <a:srgbClr val="000000"/>
                          </a:solidFill>
                          <a:effectLst/>
                          <a:latin typeface="Arial" panose="020B0604020202020204" pitchFamily="34" charset="0"/>
                          <a:ea typeface="+mn-ea"/>
                          <a:cs typeface="+mn-cs"/>
                        </a:rPr>
                        <a:t>99.71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marL="0" algn="ctr" defTabSz="914400" rtl="0" eaLnBrk="1" fontAlgn="ctr" latinLnBrk="0" hangingPunct="1"/>
                      <a:r>
                        <a:rPr lang="en-US" sz="1400" b="1" i="0" u="none" strike="noStrike" kern="1200" dirty="0">
                          <a:solidFill>
                            <a:srgbClr val="000000"/>
                          </a:solidFill>
                          <a:effectLst/>
                          <a:latin typeface="Arial" panose="020B0604020202020204" pitchFamily="34" charset="0"/>
                          <a:ea typeface="+mn-ea"/>
                          <a:cs typeface="+mn-cs"/>
                        </a:rPr>
                        <a:t>Ensemble AConvNet - OURS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182115847"/>
                  </a:ext>
                </a:extLst>
              </a:tr>
            </a:tbl>
          </a:graphicData>
        </a:graphic>
      </p:graphicFrame>
      <p:sp>
        <p:nvSpPr>
          <p:cNvPr id="5" name="תיבת טקסט 4">
            <a:extLst>
              <a:ext uri="{FF2B5EF4-FFF2-40B4-BE49-F238E27FC236}">
                <a16:creationId xmlns:a16="http://schemas.microsoft.com/office/drawing/2014/main" id="{511433D2-C84A-2179-39F2-A9B154B0B0AF}"/>
              </a:ext>
            </a:extLst>
          </p:cNvPr>
          <p:cNvSpPr txBox="1"/>
          <p:nvPr/>
        </p:nvSpPr>
        <p:spPr>
          <a:xfrm>
            <a:off x="2057400" y="6250538"/>
            <a:ext cx="8001000" cy="523220"/>
          </a:xfrm>
          <a:prstGeom prst="rect">
            <a:avLst/>
          </a:prstGeom>
          <a:noFill/>
        </p:spPr>
        <p:txBody>
          <a:bodyPr wrap="square" rtlCol="1">
            <a:spAutoFit/>
          </a:bodyPr>
          <a:lstStyle/>
          <a:p>
            <a:pPr algn="ctr"/>
            <a:r>
              <a:rPr lang="en-US" sz="1400" dirty="0"/>
              <a:t>Yellow = Classical Method, Blue = Deep Learning Architecture, Green =AConvNet Based Architecture, </a:t>
            </a:r>
            <a:br>
              <a:rPr lang="en-US" sz="1400" dirty="0"/>
            </a:br>
            <a:r>
              <a:rPr lang="en-US" sz="1400" dirty="0"/>
              <a:t>Brown = Our solution.</a:t>
            </a:r>
            <a:endParaRPr lang="he-IL" sz="1400" dirty="0"/>
          </a:p>
        </p:txBody>
      </p:sp>
    </p:spTree>
    <p:extLst>
      <p:ext uri="{BB962C8B-B14F-4D97-AF65-F5344CB8AC3E}">
        <p14:creationId xmlns:p14="http://schemas.microsoft.com/office/powerpoint/2010/main" val="975857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373351-388B-AB8B-53D9-A2A162C34C18}"/>
              </a:ext>
            </a:extLst>
          </p:cNvPr>
          <p:cNvSpPr>
            <a:spLocks noGrp="1"/>
          </p:cNvSpPr>
          <p:nvPr>
            <p:ph type="title"/>
          </p:nvPr>
        </p:nvSpPr>
        <p:spPr>
          <a:xfrm>
            <a:off x="605589" y="-261964"/>
            <a:ext cx="10972800" cy="1143000"/>
          </a:xfrm>
        </p:spPr>
        <p:txBody>
          <a:bodyPr/>
          <a:lstStyle/>
          <a:p>
            <a:r>
              <a:rPr lang="en-US" dirty="0">
                <a:solidFill>
                  <a:srgbClr val="002060"/>
                </a:solidFill>
              </a:rPr>
              <a:t>Results</a:t>
            </a:r>
            <a:endParaRPr lang="he-IL" dirty="0"/>
          </a:p>
        </p:txBody>
      </p:sp>
      <p:sp>
        <p:nvSpPr>
          <p:cNvPr id="4" name="מציין מיקום של מספר שקופית 3">
            <a:extLst>
              <a:ext uri="{FF2B5EF4-FFF2-40B4-BE49-F238E27FC236}">
                <a16:creationId xmlns:a16="http://schemas.microsoft.com/office/drawing/2014/main" id="{4B7336DE-4432-DA91-F80E-A3276615F6DE}"/>
              </a:ext>
            </a:extLst>
          </p:cNvPr>
          <p:cNvSpPr>
            <a:spLocks noGrp="1"/>
          </p:cNvSpPr>
          <p:nvPr>
            <p:ph type="sldNum" sz="quarter" idx="12"/>
          </p:nvPr>
        </p:nvSpPr>
        <p:spPr/>
        <p:txBody>
          <a:bodyPr/>
          <a:lstStyle/>
          <a:p>
            <a:fld id="{B01D9778-10B4-40FB-B4E4-44FA89A86639}" type="slidenum">
              <a:rPr lang="en-US" smtClean="0"/>
              <a:pPr/>
              <a:t>41</a:t>
            </a:fld>
            <a:endParaRPr lang="en-US"/>
          </a:p>
        </p:txBody>
      </p:sp>
      <p:pic>
        <p:nvPicPr>
          <p:cNvPr id="5" name="תמונה 4" descr="תמונה שמכילה טקסט, צילום מסך, ריבוע, מלבן&#10;&#10;התיאור נוצר באופן אוטומטי">
            <a:extLst>
              <a:ext uri="{FF2B5EF4-FFF2-40B4-BE49-F238E27FC236}">
                <a16:creationId xmlns:a16="http://schemas.microsoft.com/office/drawing/2014/main" id="{0BC9FBD8-01F2-5589-BC0D-E29CFAAA8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881036"/>
            <a:ext cx="3657600" cy="2743200"/>
          </a:xfrm>
          <a:prstGeom prst="rect">
            <a:avLst/>
          </a:prstGeom>
        </p:spPr>
      </p:pic>
      <p:pic>
        <p:nvPicPr>
          <p:cNvPr id="7" name="תמונה 6" descr="תמונה שמכילה טקסט, צילום מסך, ריבוע, מלבן&#10;&#10;התיאור נוצר באופן אוטומטי">
            <a:extLst>
              <a:ext uri="{FF2B5EF4-FFF2-40B4-BE49-F238E27FC236}">
                <a16:creationId xmlns:a16="http://schemas.microsoft.com/office/drawing/2014/main" id="{0B44F765-AF8A-3FB9-1088-ADFE42EFCE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586136"/>
            <a:ext cx="3657600" cy="2743200"/>
          </a:xfrm>
          <a:prstGeom prst="rect">
            <a:avLst/>
          </a:prstGeom>
        </p:spPr>
      </p:pic>
      <p:pic>
        <p:nvPicPr>
          <p:cNvPr id="9" name="תמונה 8" descr="תמונה שמכילה טקסט, צילום מסך, ריבוע, מלבן&#10;&#10;התיאור נוצר באופן אוטומטי">
            <a:extLst>
              <a:ext uri="{FF2B5EF4-FFF2-40B4-BE49-F238E27FC236}">
                <a16:creationId xmlns:a16="http://schemas.microsoft.com/office/drawing/2014/main" id="{56555D48-0065-0E86-EF2B-B8B415C409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881037"/>
            <a:ext cx="3657600" cy="2743200"/>
          </a:xfrm>
          <a:prstGeom prst="rect">
            <a:avLst/>
          </a:prstGeom>
        </p:spPr>
      </p:pic>
      <p:pic>
        <p:nvPicPr>
          <p:cNvPr id="12" name="תמונה 11" descr="תמונה שמכילה טקסט, צילום מסך, ריבוע, מלבן&#10;&#10;התיאור נוצר באופן אוטומטי">
            <a:extLst>
              <a:ext uri="{FF2B5EF4-FFF2-40B4-BE49-F238E27FC236}">
                <a16:creationId xmlns:a16="http://schemas.microsoft.com/office/drawing/2014/main" id="{60847248-F568-9756-90D9-0D354C6C70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800" y="3586136"/>
            <a:ext cx="3657600" cy="2743200"/>
          </a:xfrm>
          <a:prstGeom prst="rect">
            <a:avLst/>
          </a:prstGeom>
        </p:spPr>
      </p:pic>
      <p:pic>
        <p:nvPicPr>
          <p:cNvPr id="14" name="תמונה 13" descr="תמונה שמכילה טקסט, צילום מסך, ריבוע, מלבן&#10;&#10;התיאור נוצר באופן אוטומטי">
            <a:extLst>
              <a:ext uri="{FF2B5EF4-FFF2-40B4-BE49-F238E27FC236}">
                <a16:creationId xmlns:a16="http://schemas.microsoft.com/office/drawing/2014/main" id="{A06B1928-96FB-7CAE-C41B-3AD50837BE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4011" y="1909012"/>
            <a:ext cx="4573929" cy="3430447"/>
          </a:xfrm>
          <a:prstGeom prst="rect">
            <a:avLst/>
          </a:prstGeom>
        </p:spPr>
      </p:pic>
      <p:sp>
        <p:nvSpPr>
          <p:cNvPr id="15" name="מלבן 14">
            <a:extLst>
              <a:ext uri="{FF2B5EF4-FFF2-40B4-BE49-F238E27FC236}">
                <a16:creationId xmlns:a16="http://schemas.microsoft.com/office/drawing/2014/main" id="{8C9DD8EA-9C98-6180-F06C-D5F7487F67B3}"/>
              </a:ext>
            </a:extLst>
          </p:cNvPr>
          <p:cNvSpPr/>
          <p:nvPr/>
        </p:nvSpPr>
        <p:spPr>
          <a:xfrm>
            <a:off x="152401" y="1143000"/>
            <a:ext cx="7323222" cy="548640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he-IL"/>
          </a:p>
        </p:txBody>
      </p:sp>
      <p:sp>
        <p:nvSpPr>
          <p:cNvPr id="16" name="כותרת 1">
            <a:extLst>
              <a:ext uri="{FF2B5EF4-FFF2-40B4-BE49-F238E27FC236}">
                <a16:creationId xmlns:a16="http://schemas.microsoft.com/office/drawing/2014/main" id="{43270A51-0226-A7F4-46BD-E1D938ED21DD}"/>
              </a:ext>
            </a:extLst>
          </p:cNvPr>
          <p:cNvSpPr txBox="1">
            <a:spLocks/>
          </p:cNvSpPr>
          <p:nvPr/>
        </p:nvSpPr>
        <p:spPr>
          <a:xfrm>
            <a:off x="-1371600" y="376220"/>
            <a:ext cx="109728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2060"/>
                </a:solidFill>
              </a:rPr>
              <a:t>Base Models – 99.42% Acc</a:t>
            </a:r>
            <a:endParaRPr lang="he-IL" sz="3600" dirty="0"/>
          </a:p>
        </p:txBody>
      </p:sp>
      <p:sp>
        <p:nvSpPr>
          <p:cNvPr id="17" name="מלבן 16">
            <a:extLst>
              <a:ext uri="{FF2B5EF4-FFF2-40B4-BE49-F238E27FC236}">
                <a16:creationId xmlns:a16="http://schemas.microsoft.com/office/drawing/2014/main" id="{E0B1B3D0-0EDA-B600-1966-F38A8BA760D4}"/>
              </a:ext>
            </a:extLst>
          </p:cNvPr>
          <p:cNvSpPr/>
          <p:nvPr/>
        </p:nvSpPr>
        <p:spPr>
          <a:xfrm>
            <a:off x="7587916" y="2034936"/>
            <a:ext cx="4451683" cy="3395928"/>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he-IL"/>
          </a:p>
        </p:txBody>
      </p:sp>
      <p:sp>
        <p:nvSpPr>
          <p:cNvPr id="18" name="כותרת 1">
            <a:extLst>
              <a:ext uri="{FF2B5EF4-FFF2-40B4-BE49-F238E27FC236}">
                <a16:creationId xmlns:a16="http://schemas.microsoft.com/office/drawing/2014/main" id="{50B115B7-2154-AB67-58A0-875C06B6020F}"/>
              </a:ext>
            </a:extLst>
          </p:cNvPr>
          <p:cNvSpPr txBox="1">
            <a:spLocks/>
          </p:cNvSpPr>
          <p:nvPr/>
        </p:nvSpPr>
        <p:spPr>
          <a:xfrm>
            <a:off x="4384846" y="978469"/>
            <a:ext cx="10972800" cy="1143000"/>
          </a:xfrm>
          <a:prstGeom prst="rect">
            <a:avLst/>
          </a:prstGeom>
        </p:spPr>
        <p:txBody>
          <a:bodyPr vert="horz" lIns="91440" tIns="45720" rIns="91440" bIns="45720" rtlCol="1"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002060"/>
                </a:solidFill>
              </a:rPr>
              <a:t>Ensemble Prediction</a:t>
            </a:r>
            <a:br>
              <a:rPr lang="en-US" sz="4000" dirty="0">
                <a:solidFill>
                  <a:srgbClr val="002060"/>
                </a:solidFill>
              </a:rPr>
            </a:br>
            <a:r>
              <a:rPr lang="en-US" sz="4000" dirty="0">
                <a:solidFill>
                  <a:srgbClr val="002060"/>
                </a:solidFill>
              </a:rPr>
              <a:t>99.71% Accuracy</a:t>
            </a:r>
            <a:endParaRPr lang="he-IL" sz="4000" dirty="0"/>
          </a:p>
        </p:txBody>
      </p:sp>
      <p:sp>
        <p:nvSpPr>
          <p:cNvPr id="19" name="מלבן 18">
            <a:extLst>
              <a:ext uri="{FF2B5EF4-FFF2-40B4-BE49-F238E27FC236}">
                <a16:creationId xmlns:a16="http://schemas.microsoft.com/office/drawing/2014/main" id="{DFDCCFE8-DBDD-F728-5139-85A124C57C16}"/>
              </a:ext>
            </a:extLst>
          </p:cNvPr>
          <p:cNvSpPr/>
          <p:nvPr/>
        </p:nvSpPr>
        <p:spPr>
          <a:xfrm>
            <a:off x="2881566" y="1414453"/>
            <a:ext cx="838199" cy="609600"/>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he-IL"/>
          </a:p>
        </p:txBody>
      </p:sp>
      <p:sp>
        <p:nvSpPr>
          <p:cNvPr id="20" name="מלבן 19">
            <a:extLst>
              <a:ext uri="{FF2B5EF4-FFF2-40B4-BE49-F238E27FC236}">
                <a16:creationId xmlns:a16="http://schemas.microsoft.com/office/drawing/2014/main" id="{776E6EC8-274C-5BDE-6007-5E3E3785BBC3}"/>
              </a:ext>
            </a:extLst>
          </p:cNvPr>
          <p:cNvSpPr/>
          <p:nvPr/>
        </p:nvSpPr>
        <p:spPr>
          <a:xfrm>
            <a:off x="6589296" y="1418429"/>
            <a:ext cx="838199" cy="609600"/>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he-IL"/>
          </a:p>
        </p:txBody>
      </p:sp>
      <p:sp>
        <p:nvSpPr>
          <p:cNvPr id="21" name="מלבן 20">
            <a:extLst>
              <a:ext uri="{FF2B5EF4-FFF2-40B4-BE49-F238E27FC236}">
                <a16:creationId xmlns:a16="http://schemas.microsoft.com/office/drawing/2014/main" id="{9765835A-9B78-8CE7-6553-027789AB3DB6}"/>
              </a:ext>
            </a:extLst>
          </p:cNvPr>
          <p:cNvSpPr/>
          <p:nvPr/>
        </p:nvSpPr>
        <p:spPr>
          <a:xfrm>
            <a:off x="2913648" y="4112192"/>
            <a:ext cx="838199" cy="609600"/>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he-IL"/>
          </a:p>
        </p:txBody>
      </p:sp>
      <p:sp>
        <p:nvSpPr>
          <p:cNvPr id="22" name="מלבן 21">
            <a:extLst>
              <a:ext uri="{FF2B5EF4-FFF2-40B4-BE49-F238E27FC236}">
                <a16:creationId xmlns:a16="http://schemas.microsoft.com/office/drawing/2014/main" id="{E0109AE2-FC29-B58C-1705-DC6A1EE81B66}"/>
              </a:ext>
            </a:extLst>
          </p:cNvPr>
          <p:cNvSpPr/>
          <p:nvPr/>
        </p:nvSpPr>
        <p:spPr>
          <a:xfrm>
            <a:off x="6568240" y="4122608"/>
            <a:ext cx="838199" cy="609600"/>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he-IL"/>
          </a:p>
        </p:txBody>
      </p:sp>
      <p:sp>
        <p:nvSpPr>
          <p:cNvPr id="23" name="מלבן 22">
            <a:extLst>
              <a:ext uri="{FF2B5EF4-FFF2-40B4-BE49-F238E27FC236}">
                <a16:creationId xmlns:a16="http://schemas.microsoft.com/office/drawing/2014/main" id="{2E150AF3-CF3B-136F-E068-A0A22C5973A1}"/>
              </a:ext>
            </a:extLst>
          </p:cNvPr>
          <p:cNvSpPr/>
          <p:nvPr/>
        </p:nvSpPr>
        <p:spPr>
          <a:xfrm>
            <a:off x="10722144" y="2625196"/>
            <a:ext cx="1012656" cy="727604"/>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he-IL"/>
          </a:p>
        </p:txBody>
      </p:sp>
    </p:spTree>
    <p:extLst>
      <p:ext uri="{BB962C8B-B14F-4D97-AF65-F5344CB8AC3E}">
        <p14:creationId xmlns:p14="http://schemas.microsoft.com/office/powerpoint/2010/main" val="115934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18" grpId="0"/>
      <p:bldP spid="19" grpId="0" animBg="1"/>
      <p:bldP spid="20" grpId="0" animBg="1"/>
      <p:bldP spid="21" grpId="0" animBg="1"/>
      <p:bldP spid="22" grpId="0" animBg="1"/>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4B7336DE-4432-DA91-F80E-A3276615F6DE}"/>
              </a:ext>
            </a:extLst>
          </p:cNvPr>
          <p:cNvSpPr>
            <a:spLocks noGrp="1"/>
          </p:cNvSpPr>
          <p:nvPr>
            <p:ph type="sldNum" sz="quarter" idx="12"/>
          </p:nvPr>
        </p:nvSpPr>
        <p:spPr/>
        <p:txBody>
          <a:bodyPr/>
          <a:lstStyle/>
          <a:p>
            <a:fld id="{B01D9778-10B4-40FB-B4E4-44FA89A86639}" type="slidenum">
              <a:rPr lang="en-US" smtClean="0"/>
              <a:pPr/>
              <a:t>42</a:t>
            </a:fld>
            <a:endParaRPr lang="en-US"/>
          </a:p>
        </p:txBody>
      </p:sp>
      <p:sp>
        <p:nvSpPr>
          <p:cNvPr id="2" name="כותרת 1">
            <a:extLst>
              <a:ext uri="{FF2B5EF4-FFF2-40B4-BE49-F238E27FC236}">
                <a16:creationId xmlns:a16="http://schemas.microsoft.com/office/drawing/2014/main" id="{B53623B8-B336-1558-BE78-63149E53736A}"/>
              </a:ext>
            </a:extLst>
          </p:cNvPr>
          <p:cNvSpPr>
            <a:spLocks noGrp="1"/>
          </p:cNvSpPr>
          <p:nvPr>
            <p:ph type="title"/>
          </p:nvPr>
        </p:nvSpPr>
        <p:spPr>
          <a:xfrm>
            <a:off x="533400" y="103470"/>
            <a:ext cx="10972800" cy="1143000"/>
          </a:xfrm>
        </p:spPr>
        <p:txBody>
          <a:bodyPr/>
          <a:lstStyle/>
          <a:p>
            <a:r>
              <a:rPr lang="en-US" dirty="0">
                <a:solidFill>
                  <a:srgbClr val="002060"/>
                </a:solidFill>
              </a:rPr>
              <a:t>Results – 17</a:t>
            </a:r>
            <a:r>
              <a:rPr lang="he-IL" dirty="0">
                <a:solidFill>
                  <a:srgbClr val="002060"/>
                </a:solidFill>
              </a:rPr>
              <a:t> °</a:t>
            </a:r>
            <a:r>
              <a:rPr lang="en-US" dirty="0">
                <a:solidFill>
                  <a:srgbClr val="002060"/>
                </a:solidFill>
              </a:rPr>
              <a:t> vs 30</a:t>
            </a:r>
            <a:r>
              <a:rPr lang="he-IL" dirty="0">
                <a:solidFill>
                  <a:srgbClr val="002060"/>
                </a:solidFill>
              </a:rPr>
              <a:t> °</a:t>
            </a:r>
          </a:p>
        </p:txBody>
      </p:sp>
      <p:graphicFrame>
        <p:nvGraphicFramePr>
          <p:cNvPr id="3" name="טבלה 2">
            <a:extLst>
              <a:ext uri="{FF2B5EF4-FFF2-40B4-BE49-F238E27FC236}">
                <a16:creationId xmlns:a16="http://schemas.microsoft.com/office/drawing/2014/main" id="{0E7DA3A3-2D4A-D52D-00F4-36C530BB57C4}"/>
              </a:ext>
            </a:extLst>
          </p:cNvPr>
          <p:cNvGraphicFramePr>
            <a:graphicFrameLocks noGrp="1"/>
          </p:cNvGraphicFramePr>
          <p:nvPr>
            <p:extLst>
              <p:ext uri="{D42A27DB-BD31-4B8C-83A1-F6EECF244321}">
                <p14:modId xmlns:p14="http://schemas.microsoft.com/office/powerpoint/2010/main" val="225476607"/>
              </p:ext>
            </p:extLst>
          </p:nvPr>
        </p:nvGraphicFramePr>
        <p:xfrm>
          <a:off x="1371600" y="1752600"/>
          <a:ext cx="9448800" cy="3810000"/>
        </p:xfrm>
        <a:graphic>
          <a:graphicData uri="http://schemas.openxmlformats.org/drawingml/2006/table">
            <a:tbl>
              <a:tblPr rtl="1"/>
              <a:tblGrid>
                <a:gridCol w="1765258">
                  <a:extLst>
                    <a:ext uri="{9D8B030D-6E8A-4147-A177-3AD203B41FA5}">
                      <a16:colId xmlns:a16="http://schemas.microsoft.com/office/drawing/2014/main" val="2315156244"/>
                    </a:ext>
                  </a:extLst>
                </a:gridCol>
                <a:gridCol w="1346326">
                  <a:extLst>
                    <a:ext uri="{9D8B030D-6E8A-4147-A177-3AD203B41FA5}">
                      <a16:colId xmlns:a16="http://schemas.microsoft.com/office/drawing/2014/main" val="2711070593"/>
                    </a:ext>
                  </a:extLst>
                </a:gridCol>
                <a:gridCol w="1118521">
                  <a:extLst>
                    <a:ext uri="{9D8B030D-6E8A-4147-A177-3AD203B41FA5}">
                      <a16:colId xmlns:a16="http://schemas.microsoft.com/office/drawing/2014/main" val="3490804631"/>
                    </a:ext>
                  </a:extLst>
                </a:gridCol>
                <a:gridCol w="1118521">
                  <a:extLst>
                    <a:ext uri="{9D8B030D-6E8A-4147-A177-3AD203B41FA5}">
                      <a16:colId xmlns:a16="http://schemas.microsoft.com/office/drawing/2014/main" val="2854101938"/>
                    </a:ext>
                  </a:extLst>
                </a:gridCol>
                <a:gridCol w="2050087">
                  <a:extLst>
                    <a:ext uri="{9D8B030D-6E8A-4147-A177-3AD203B41FA5}">
                      <a16:colId xmlns:a16="http://schemas.microsoft.com/office/drawing/2014/main" val="683470948"/>
                    </a:ext>
                  </a:extLst>
                </a:gridCol>
                <a:gridCol w="2050087">
                  <a:extLst>
                    <a:ext uri="{9D8B030D-6E8A-4147-A177-3AD203B41FA5}">
                      <a16:colId xmlns:a16="http://schemas.microsoft.com/office/drawing/2014/main" val="3070095148"/>
                    </a:ext>
                  </a:extLst>
                </a:gridCol>
              </a:tblGrid>
              <a:tr h="553116">
                <a:tc>
                  <a:txBody>
                    <a:bodyPr/>
                    <a:lstStyle/>
                    <a:p>
                      <a:pPr algn="ctr" rtl="0" fontAlgn="ctr"/>
                      <a:r>
                        <a:rPr lang="en-US" sz="1400" b="1" i="0" u="none" strike="noStrike" dirty="0">
                          <a:solidFill>
                            <a:srgbClr val="000000"/>
                          </a:solidFill>
                          <a:effectLst/>
                          <a:highlight>
                            <a:srgbClr val="FFC000"/>
                          </a:highlight>
                          <a:latin typeface="Arial" panose="020B0604020202020204" pitchFamily="34" charset="0"/>
                        </a:rPr>
                        <a:t>Source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dirty="0">
                          <a:solidFill>
                            <a:srgbClr val="000000"/>
                          </a:solidFill>
                          <a:effectLst/>
                          <a:highlight>
                            <a:srgbClr val="FFC000"/>
                          </a:highlight>
                          <a:latin typeface="Arial" panose="020B0604020202020204" pitchFamily="34" charset="0"/>
                        </a:rPr>
                        <a:t>Size [MB]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dirty="0">
                          <a:solidFill>
                            <a:srgbClr val="000000"/>
                          </a:solidFill>
                          <a:effectLst/>
                          <a:highlight>
                            <a:srgbClr val="FFC000"/>
                          </a:highlight>
                          <a:latin typeface="Arial" panose="020B060402020202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dirty="0">
                          <a:solidFill>
                            <a:srgbClr val="000000"/>
                          </a:solidFill>
                          <a:effectLst/>
                          <a:latin typeface="Arial" panose="020B0604020202020204" pitchFamily="34" charset="0"/>
                        </a:rPr>
                        <a:t>N class</a:t>
                      </a:r>
                      <a:endParaRPr lang="en-US" sz="1400" b="1" i="0" u="none" strike="noStrike" dirty="0">
                        <a:solidFill>
                          <a:srgbClr val="000000"/>
                        </a:solidFill>
                        <a:effectLst/>
                        <a:highlight>
                          <a:srgbClr val="FFC000"/>
                        </a:highligh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kern="1200" dirty="0">
                          <a:solidFill>
                            <a:srgbClr val="000000"/>
                          </a:solidFill>
                          <a:effectLst/>
                          <a:highlight>
                            <a:srgbClr val="FFC000"/>
                          </a:highlight>
                          <a:latin typeface="Arial" panose="020B0604020202020204" pitchFamily="34" charset="0"/>
                          <a:ea typeface="+mn-ea"/>
                          <a:cs typeface="+mn-cs"/>
                        </a:rPr>
                        <a:t>Percentage of Data</a:t>
                      </a:r>
                      <a:endParaRPr lang="he-IL" sz="1400" b="1" i="0" u="none" strike="noStrike" kern="1200" dirty="0">
                        <a:solidFill>
                          <a:srgbClr val="000000"/>
                        </a:solidFill>
                        <a:effectLst/>
                        <a:highlight>
                          <a:srgbClr val="FFC000"/>
                        </a:highlight>
                        <a:latin typeface="Arial" panose="020B060402020202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he-IL" sz="1100" b="0" i="0" u="none" strike="noStrike" dirty="0">
                          <a:solidFill>
                            <a:srgbClr val="000000"/>
                          </a:solidFill>
                          <a:effectLst/>
                          <a:latin typeface="Arial" panose="020B0604020202020204" pitchFamily="34" charset="0"/>
                        </a:rPr>
                        <a:t> </a:t>
                      </a:r>
                      <a:r>
                        <a:rPr lang="en-US" sz="1400" b="1" i="0" u="none" strike="noStrike" kern="1200" dirty="0">
                          <a:solidFill>
                            <a:srgbClr val="000000"/>
                          </a:solidFill>
                          <a:effectLst/>
                          <a:highlight>
                            <a:srgbClr val="FFC000"/>
                          </a:highlight>
                          <a:latin typeface="Arial" panose="020B0604020202020204" pitchFamily="34" charset="0"/>
                          <a:ea typeface="+mn-ea"/>
                          <a:cs typeface="+mn-cs"/>
                        </a:rPr>
                        <a:t>Network</a:t>
                      </a:r>
                      <a:endParaRPr lang="he-IL" sz="1400" b="1" i="0" u="none" strike="noStrike" kern="1200" dirty="0">
                        <a:solidFill>
                          <a:srgbClr val="000000"/>
                        </a:solidFill>
                        <a:effectLst/>
                        <a:highlight>
                          <a:srgbClr val="FFC000"/>
                        </a:highlight>
                        <a:latin typeface="Arial" panose="020B060402020202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0185995"/>
                  </a:ext>
                </a:extLst>
              </a:tr>
              <a:tr h="603836">
                <a:tc>
                  <a:txBody>
                    <a:bodyPr/>
                    <a:lstStyle/>
                    <a:p>
                      <a:pPr algn="ctr" rtl="0" fontAlgn="ctr"/>
                      <a:r>
                        <a:rPr lang="he-IL" sz="1400" b="0" i="0" u="none" strike="noStrike" dirty="0">
                          <a:solidFill>
                            <a:srgbClr val="000000"/>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he-IL" sz="1400" b="0" i="0" u="none" strike="noStrike" dirty="0">
                          <a:solidFill>
                            <a:srgbClr val="000000"/>
                          </a:solidFill>
                          <a:effectLst/>
                          <a:latin typeface="Arial" panose="020B0604020202020204" pitchFamily="34" charset="0"/>
                        </a:rPr>
                        <a:t>1.16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56.39</a:t>
                      </a:r>
                      <a:endParaRPr lang="he-IL"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4</a:t>
                      </a:r>
                      <a:endParaRPr lang="he-IL"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AConvNet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142374049"/>
                  </a:ext>
                </a:extLst>
              </a:tr>
              <a:tr h="586860">
                <a:tc>
                  <a:txBody>
                    <a:bodyPr/>
                    <a:lstStyle/>
                    <a:p>
                      <a:pPr algn="ctr" rtl="0" fontAlgn="ctr"/>
                      <a:r>
                        <a:rPr lang="en-US" sz="1400" b="0" i="0" u="sng" strike="noStrike" dirty="0">
                          <a:solidFill>
                            <a:srgbClr val="0563C1"/>
                          </a:solidFill>
                          <a:effectLst/>
                          <a:latin typeface="Arial" panose="020B0604020202020204" pitchFamily="34" charset="0"/>
                          <a:hlinkClick r:id="rId2"/>
                        </a:rPr>
                        <a:t>Link</a:t>
                      </a:r>
                      <a:endParaRPr lang="en-US" sz="1400" b="0" i="0" u="sng" strike="noStrike" dirty="0">
                        <a:solidFill>
                          <a:srgbClr val="0563C1"/>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he-IL" sz="1400" b="0" i="0" u="none" strike="noStrike" dirty="0">
                          <a:solidFill>
                            <a:srgbClr val="000000"/>
                          </a:solidFill>
                          <a:effectLst/>
                          <a:latin typeface="Arial" panose="020B0604020202020204" pitchFamily="34" charset="0"/>
                        </a:rPr>
                        <a:t>0.301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he-IL" sz="1400" b="0" i="0" u="none" strike="noStrike" dirty="0">
                          <a:solidFill>
                            <a:srgbClr val="000000"/>
                          </a:solidFill>
                          <a:effectLst/>
                          <a:latin typeface="Arial" panose="020B0604020202020204" pitchFamily="34" charset="0"/>
                        </a:rPr>
                        <a:t>90.8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he-IL" sz="1400" b="0" i="0" u="none" strike="noStrike" dirty="0">
                          <a:solidFill>
                            <a:srgbClr val="000000"/>
                          </a:solidFill>
                          <a:effectLst/>
                          <a:latin typeface="Arial" panose="020B060402020202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rial" panose="020B0604020202020204" pitchFamily="34" charset="0"/>
                        </a:rPr>
                        <a:t>10%</a:t>
                      </a:r>
                    </a:p>
                    <a:p>
                      <a:pPr algn="ctr" rtl="0" fontAlgn="ctr"/>
                      <a:endParaRPr lang="en-US"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W. Liang’s Network [10]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751334925"/>
                  </a:ext>
                </a:extLst>
              </a:tr>
              <a:tr h="351737">
                <a:tc>
                  <a:txBody>
                    <a:bodyPr/>
                    <a:lstStyle/>
                    <a:p>
                      <a:pPr algn="ctr" rtl="0" fontAlgn="ctr"/>
                      <a:r>
                        <a:rPr lang="en-US" sz="1400" b="0" i="0" u="sng" strike="noStrike" dirty="0">
                          <a:solidFill>
                            <a:srgbClr val="0563C1"/>
                          </a:solidFill>
                          <a:effectLst/>
                          <a:latin typeface="Arial" panose="020B0604020202020204" pitchFamily="34" charset="0"/>
                          <a:hlinkClick r:id="rId3"/>
                        </a:rPr>
                        <a:t>Link</a:t>
                      </a:r>
                      <a:endParaRPr lang="en-US" sz="1400" b="0" i="0" u="sng" strike="noStrike" dirty="0">
                        <a:solidFill>
                          <a:srgbClr val="0563C1"/>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he-IL" sz="1400" b="0" i="0" u="none" strike="noStrike" kern="1200" dirty="0">
                          <a:solidFill>
                            <a:srgbClr val="000000"/>
                          </a:solidFill>
                          <a:effectLst/>
                          <a:latin typeface="Arial" panose="020B0604020202020204" pitchFamily="34" charset="0"/>
                          <a:ea typeface="+mn-ea"/>
                          <a:cs typeface="+mn-cs"/>
                        </a:rPr>
                        <a:t>1.16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92.22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1400" b="0" i="0" u="none" strike="noStrike" dirty="0">
                          <a:solidFill>
                            <a:srgbClr val="000000"/>
                          </a:solidFill>
                          <a:effectLst/>
                          <a:latin typeface="Arial" panose="020B060402020202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1400" b="0" i="0" u="none" strike="noStrike" dirty="0">
                          <a:solidFill>
                            <a:srgbClr val="000000"/>
                          </a:solidFill>
                          <a:effectLst/>
                          <a:latin typeface="Arial" panose="020B0604020202020204" pitchFamily="34" charset="0"/>
                        </a:rPr>
                        <a:t>AConvNet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640183859"/>
                  </a:ext>
                </a:extLst>
              </a:tr>
              <a:tr h="307525">
                <a:tc>
                  <a:txBody>
                    <a:bodyPr/>
                    <a:lstStyle/>
                    <a:p>
                      <a:pPr algn="ctr" rtl="0" fontAlgn="ctr"/>
                      <a:r>
                        <a:rPr lang="he-IL" sz="1400" b="0" i="0" u="none" strike="noStrike" dirty="0">
                          <a:solidFill>
                            <a:srgbClr val="000000"/>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1400" b="0" i="0" u="none" strike="noStrike" dirty="0">
                          <a:solidFill>
                            <a:srgbClr val="000000"/>
                          </a:solidFill>
                          <a:effectLst/>
                          <a:latin typeface="Arial" panose="020B0604020202020204" pitchFamily="34" charset="0"/>
                        </a:rPr>
                        <a:t>4.54</a:t>
                      </a:r>
                      <a:endParaRPr lang="he-IL"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93.22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rial" panose="020B060402020202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1400" b="1" i="0" u="none" strike="noStrike" dirty="0">
                          <a:solidFill>
                            <a:srgbClr val="000000"/>
                          </a:solidFill>
                          <a:effectLst/>
                          <a:latin typeface="Arial" panose="020B0604020202020204" pitchFamily="34" charset="0"/>
                        </a:rPr>
                        <a:t>Ensemble AConvNet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501234427"/>
                  </a:ext>
                </a:extLst>
              </a:tr>
              <a:tr h="410033">
                <a:tc>
                  <a:txBody>
                    <a:bodyPr/>
                    <a:lstStyle/>
                    <a:p>
                      <a:pPr algn="ctr" rtl="0" fontAlgn="ctr"/>
                      <a:r>
                        <a:rPr lang="he-IL" sz="1400" b="0" i="0" u="none" strike="noStrike" dirty="0">
                          <a:solidFill>
                            <a:srgbClr val="000000"/>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1.16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95.6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rial" panose="020B060402020202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1400" b="0" i="0" u="none" strike="noStrike" dirty="0">
                          <a:solidFill>
                            <a:srgbClr val="000000"/>
                          </a:solidFill>
                          <a:effectLst/>
                          <a:latin typeface="Arial" panose="020B0604020202020204" pitchFamily="34" charset="0"/>
                        </a:rPr>
                        <a:t>AConvNet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747622730"/>
                  </a:ext>
                </a:extLst>
              </a:tr>
              <a:tr h="410033">
                <a:tc>
                  <a:txBody>
                    <a:bodyPr/>
                    <a:lstStyle/>
                    <a:p>
                      <a:pPr algn="ctr" rtl="0" fontAlgn="ctr"/>
                      <a:r>
                        <a:rPr lang="he-IL" sz="1400" b="0" i="0" u="none" strike="noStrike" dirty="0">
                          <a:solidFill>
                            <a:srgbClr val="000000"/>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4.54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96.12</a:t>
                      </a:r>
                      <a:endParaRPr lang="en-US"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3</a:t>
                      </a:r>
                      <a:endParaRPr lang="en-US"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rial" panose="020B060402020202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1400" b="1" i="0" u="none" strike="noStrike" dirty="0">
                          <a:solidFill>
                            <a:srgbClr val="000000"/>
                          </a:solidFill>
                          <a:effectLst/>
                          <a:latin typeface="Arial" panose="020B0604020202020204" pitchFamily="34" charset="0"/>
                        </a:rPr>
                        <a:t>Ensemble AConvNet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84669078"/>
                  </a:ext>
                </a:extLst>
              </a:tr>
              <a:tr h="586860">
                <a:tc>
                  <a:txBody>
                    <a:bodyPr/>
                    <a:lstStyle/>
                    <a:p>
                      <a:pPr algn="ctr" rtl="0" fontAlgn="ctr"/>
                      <a:r>
                        <a:rPr lang="en-US" sz="1400" b="0" i="0" u="sng" strike="noStrike" dirty="0">
                          <a:solidFill>
                            <a:srgbClr val="0563C1"/>
                          </a:solidFill>
                          <a:effectLst/>
                          <a:latin typeface="Arial" panose="020B0604020202020204" pitchFamily="34" charset="0"/>
                          <a:hlinkClick r:id="rId2"/>
                        </a:rPr>
                        <a:t>Link</a:t>
                      </a:r>
                      <a:endParaRPr lang="en-US" sz="1400" b="0" i="0" u="sng" strike="noStrike" dirty="0">
                        <a:solidFill>
                          <a:srgbClr val="0563C1"/>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0.301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98.9</a:t>
                      </a:r>
                      <a:endParaRPr lang="en-US"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3</a:t>
                      </a:r>
                      <a:endParaRPr lang="en-US"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rial" panose="020B060402020202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1400" b="0" i="0" u="none" strike="noStrike" dirty="0">
                          <a:solidFill>
                            <a:srgbClr val="000000"/>
                          </a:solidFill>
                          <a:effectLst/>
                          <a:latin typeface="Arial" panose="020B0604020202020204" pitchFamily="34" charset="0"/>
                        </a:rPr>
                        <a:t>W. Liang’s Network [10]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4256852060"/>
                  </a:ext>
                </a:extLst>
              </a:tr>
            </a:tbl>
          </a:graphicData>
        </a:graphic>
      </p:graphicFrame>
    </p:spTree>
    <p:extLst>
      <p:ext uri="{BB962C8B-B14F-4D97-AF65-F5344CB8AC3E}">
        <p14:creationId xmlns:p14="http://schemas.microsoft.com/office/powerpoint/2010/main" val="599211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6A2C3-ED80-685D-A040-531A6073B3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070089-A5A0-B902-C80A-2EE2DC0ABA49}"/>
              </a:ext>
            </a:extLst>
          </p:cNvPr>
          <p:cNvSpPr>
            <a:spLocks noGrp="1"/>
          </p:cNvSpPr>
          <p:nvPr>
            <p:ph type="title"/>
          </p:nvPr>
        </p:nvSpPr>
        <p:spPr/>
        <p:txBody>
          <a:bodyPr/>
          <a:lstStyle/>
          <a:p>
            <a:r>
              <a:rPr lang="en-US" dirty="0">
                <a:solidFill>
                  <a:srgbClr val="002060"/>
                </a:solidFill>
              </a:rPr>
              <a:t>Outline</a:t>
            </a:r>
            <a:endParaRPr lang="he-IL" dirty="0">
              <a:solidFill>
                <a:srgbClr val="002060"/>
              </a:solidFill>
            </a:endParaRPr>
          </a:p>
        </p:txBody>
      </p:sp>
      <p:sp>
        <p:nvSpPr>
          <p:cNvPr id="3" name="Content Placeholder 2">
            <a:extLst>
              <a:ext uri="{FF2B5EF4-FFF2-40B4-BE49-F238E27FC236}">
                <a16:creationId xmlns:a16="http://schemas.microsoft.com/office/drawing/2014/main" id="{51E61A69-1A58-43E3-C036-433520532A5C}"/>
              </a:ext>
            </a:extLst>
          </p:cNvPr>
          <p:cNvSpPr>
            <a:spLocks noGrp="1"/>
          </p:cNvSpPr>
          <p:nvPr>
            <p:ph idx="1"/>
          </p:nvPr>
        </p:nvSpPr>
        <p:spPr/>
        <p:txBody>
          <a:bodyPr/>
          <a:lstStyle/>
          <a:p>
            <a:pPr>
              <a:lnSpc>
                <a:spcPct val="300000"/>
              </a:lnSpc>
            </a:pPr>
            <a:r>
              <a:rPr lang="en-US" dirty="0">
                <a:solidFill>
                  <a:schemeClr val="bg1">
                    <a:lumMod val="65000"/>
                  </a:schemeClr>
                </a:solidFill>
              </a:rPr>
              <a:t>Project goal, background and literature survey</a:t>
            </a:r>
          </a:p>
          <a:p>
            <a:pPr>
              <a:lnSpc>
                <a:spcPct val="300000"/>
              </a:lnSpc>
            </a:pPr>
            <a:r>
              <a:rPr lang="en-US" dirty="0">
                <a:solidFill>
                  <a:schemeClr val="bg1">
                    <a:lumMod val="65000"/>
                  </a:schemeClr>
                </a:solidFill>
              </a:rPr>
              <a:t>Chosen Solution and Results</a:t>
            </a:r>
          </a:p>
          <a:p>
            <a:pPr>
              <a:lnSpc>
                <a:spcPct val="300000"/>
              </a:lnSpc>
            </a:pPr>
            <a:r>
              <a:rPr lang="en-US" dirty="0">
                <a:solidFill>
                  <a:srgbClr val="002060"/>
                </a:solidFill>
              </a:rPr>
              <a:t>Conclusions and Future work</a:t>
            </a:r>
          </a:p>
        </p:txBody>
      </p:sp>
      <p:sp>
        <p:nvSpPr>
          <p:cNvPr id="5" name="Slide Number Placeholder 4">
            <a:extLst>
              <a:ext uri="{FF2B5EF4-FFF2-40B4-BE49-F238E27FC236}">
                <a16:creationId xmlns:a16="http://schemas.microsoft.com/office/drawing/2014/main" id="{3FB66092-D833-DD30-9E37-B7FA3C049E21}"/>
              </a:ext>
            </a:extLst>
          </p:cNvPr>
          <p:cNvSpPr>
            <a:spLocks noGrp="1"/>
          </p:cNvSpPr>
          <p:nvPr>
            <p:ph type="sldNum" sz="quarter" idx="12"/>
          </p:nvPr>
        </p:nvSpPr>
        <p:spPr/>
        <p:txBody>
          <a:bodyPr/>
          <a:lstStyle/>
          <a:p>
            <a:fld id="{B01D9778-10B4-40FB-B4E4-44FA89A86639}" type="slidenum">
              <a:rPr lang="en-US" smtClean="0"/>
              <a:pPr/>
              <a:t>43</a:t>
            </a:fld>
            <a:endParaRPr lang="en-US"/>
          </a:p>
        </p:txBody>
      </p:sp>
    </p:spTree>
    <p:extLst>
      <p:ext uri="{BB962C8B-B14F-4D97-AF65-F5344CB8AC3E}">
        <p14:creationId xmlns:p14="http://schemas.microsoft.com/office/powerpoint/2010/main" val="1683333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Conclusion</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dirty="0">
                <a:solidFill>
                  <a:srgbClr val="002060"/>
                </a:solidFill>
              </a:rPr>
              <a:t>In this project, we successfully enhanced the current results on the MSTAR dataset.</a:t>
            </a:r>
          </a:p>
          <a:p>
            <a:r>
              <a:rPr lang="en-US" dirty="0">
                <a:solidFill>
                  <a:srgbClr val="002060"/>
                </a:solidFill>
              </a:rPr>
              <a:t>Our chosen solution </a:t>
            </a:r>
            <a:r>
              <a:rPr lang="en-US" b="1" dirty="0">
                <a:solidFill>
                  <a:srgbClr val="002060"/>
                </a:solidFill>
              </a:rPr>
              <a:t>not only improved the accuracy </a:t>
            </a:r>
            <a:r>
              <a:rPr lang="en-US" dirty="0">
                <a:solidFill>
                  <a:srgbClr val="002060"/>
                </a:solidFill>
              </a:rPr>
              <a:t>but also reduced the </a:t>
            </a:r>
            <a:r>
              <a:rPr lang="en-US" b="1" dirty="0">
                <a:solidFill>
                  <a:srgbClr val="002060"/>
                </a:solidFill>
              </a:rPr>
              <a:t>network’s weight by 90% </a:t>
            </a:r>
            <a:r>
              <a:rPr lang="en-US" dirty="0">
                <a:solidFill>
                  <a:srgbClr val="002060"/>
                </a:solidFill>
              </a:rPr>
              <a:t>of the previous best-performing network.</a:t>
            </a:r>
          </a:p>
          <a:p>
            <a:r>
              <a:rPr lang="en-US" dirty="0">
                <a:solidFill>
                  <a:srgbClr val="002060"/>
                </a:solidFill>
              </a:rPr>
              <a:t>We explored various approaches, including classical and deep learning methods, throughout our research, and compared their accuracies.</a:t>
            </a:r>
          </a:p>
        </p:txBody>
      </p:sp>
      <p:sp>
        <p:nvSpPr>
          <p:cNvPr id="5" name="Slide Number Placeholder 4"/>
          <p:cNvSpPr>
            <a:spLocks noGrp="1"/>
          </p:cNvSpPr>
          <p:nvPr>
            <p:ph type="sldNum" sz="quarter" idx="12"/>
          </p:nvPr>
        </p:nvSpPr>
        <p:spPr/>
        <p:txBody>
          <a:bodyPr/>
          <a:lstStyle/>
          <a:p>
            <a:fld id="{B01D9778-10B4-40FB-B4E4-44FA89A86639}" type="slidenum">
              <a:rPr lang="en-US" smtClean="0"/>
              <a:pPr/>
              <a:t>44</a:t>
            </a:fld>
            <a:endParaRPr lang="en-US"/>
          </a:p>
        </p:txBody>
      </p:sp>
    </p:spTree>
    <p:extLst>
      <p:ext uri="{BB962C8B-B14F-4D97-AF65-F5344CB8AC3E}">
        <p14:creationId xmlns:p14="http://schemas.microsoft.com/office/powerpoint/2010/main" val="1669314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Future Work</a:t>
            </a:r>
            <a:endParaRPr lang="he-IL" dirty="0">
              <a:solidFill>
                <a:srgbClr val="002060"/>
              </a:solidFill>
            </a:endParaRPr>
          </a:p>
        </p:txBody>
      </p:sp>
      <p:sp>
        <p:nvSpPr>
          <p:cNvPr id="3" name="Content Placeholder 2"/>
          <p:cNvSpPr>
            <a:spLocks noGrp="1"/>
          </p:cNvSpPr>
          <p:nvPr>
            <p:ph idx="1"/>
          </p:nvPr>
        </p:nvSpPr>
        <p:spPr/>
        <p:txBody>
          <a:bodyPr>
            <a:normAutofit fontScale="92500"/>
          </a:bodyPr>
          <a:lstStyle/>
          <a:p>
            <a:r>
              <a:rPr lang="en-US" b="1" dirty="0">
                <a:solidFill>
                  <a:srgbClr val="002060"/>
                </a:solidFill>
              </a:rPr>
              <a:t>Collaborate with Military Industries for SAR Data: </a:t>
            </a:r>
            <a:r>
              <a:rPr lang="en-US" dirty="0">
                <a:solidFill>
                  <a:srgbClr val="002060"/>
                </a:solidFill>
              </a:rPr>
              <a:t>Explore partnerships with military industries to acquire more SAR images. This collaboration aims to enhance the dataset and make it more relevant to modern times.</a:t>
            </a:r>
            <a:endParaRPr lang="en-US" b="1" dirty="0">
              <a:solidFill>
                <a:srgbClr val="002060"/>
              </a:solidFill>
            </a:endParaRPr>
          </a:p>
          <a:p>
            <a:r>
              <a:rPr lang="en-US" b="1" dirty="0">
                <a:solidFill>
                  <a:srgbClr val="002060"/>
                </a:solidFill>
              </a:rPr>
              <a:t>Leverage Small Dataset Learning: </a:t>
            </a:r>
            <a:r>
              <a:rPr lang="en-US" dirty="0">
                <a:solidFill>
                  <a:srgbClr val="002060"/>
                </a:solidFill>
              </a:rPr>
              <a:t>Based on W. Liang et al</a:t>
            </a:r>
            <a:r>
              <a:rPr lang="en-US" sz="2400" dirty="0">
                <a:solidFill>
                  <a:srgbClr val="002060"/>
                </a:solidFill>
              </a:rPr>
              <a:t>[10], </a:t>
            </a:r>
            <a:r>
              <a:rPr lang="en-US" dirty="0">
                <a:solidFill>
                  <a:srgbClr val="002060"/>
                </a:solidFill>
              </a:rPr>
              <a:t>utilize the existing dataset and other available datasets to investigate new regulations methods and architectures, focusing on effectively learning over small portions of datasets. Aiming to improve performances and generalization in limited data scenarios.</a:t>
            </a:r>
            <a:endParaRPr lang="en-US" b="1"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45</a:t>
            </a:fld>
            <a:endParaRPr lang="en-US"/>
          </a:p>
        </p:txBody>
      </p:sp>
    </p:spTree>
    <p:extLst>
      <p:ext uri="{BB962C8B-B14F-4D97-AF65-F5344CB8AC3E}">
        <p14:creationId xmlns:p14="http://schemas.microsoft.com/office/powerpoint/2010/main" val="2103922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615" y="228600"/>
            <a:ext cx="8229600" cy="1143000"/>
          </a:xfrm>
        </p:spPr>
        <p:txBody>
          <a:bodyPr/>
          <a:lstStyle/>
          <a:p>
            <a:r>
              <a:rPr lang="en-US" dirty="0">
                <a:solidFill>
                  <a:srgbClr val="002060"/>
                </a:solidFill>
              </a:rPr>
              <a:t>References</a:t>
            </a:r>
            <a:endParaRPr lang="he-IL" dirty="0">
              <a:solidFill>
                <a:srgbClr val="002060"/>
              </a:solidFill>
            </a:endParaRPr>
          </a:p>
        </p:txBody>
      </p:sp>
      <p:sp>
        <p:nvSpPr>
          <p:cNvPr id="3" name="Content Placeholder 2"/>
          <p:cNvSpPr>
            <a:spLocks noGrp="1"/>
          </p:cNvSpPr>
          <p:nvPr>
            <p:ph idx="1"/>
          </p:nvPr>
        </p:nvSpPr>
        <p:spPr>
          <a:xfrm>
            <a:off x="609600" y="1600200"/>
            <a:ext cx="10972800" cy="5165723"/>
          </a:xfrm>
        </p:spPr>
        <p:txBody>
          <a:bodyPr>
            <a:normAutofit fontScale="70000" lnSpcReduction="20000"/>
          </a:bodyPr>
          <a:lstStyle/>
          <a:p>
            <a:r>
              <a:rPr lang="en-US" dirty="0">
                <a:solidFill>
                  <a:srgbClr val="002060"/>
                </a:solidFill>
                <a:latin typeface="+mj-lt"/>
                <a:ea typeface="+mj-ea"/>
                <a:cs typeface="+mj-cs"/>
              </a:rPr>
              <a:t>[1] MSTAR Dataset. Air Force Research Laboratory. Retrieved from </a:t>
            </a:r>
            <a:r>
              <a:rPr lang="en-US" dirty="0">
                <a:solidFill>
                  <a:srgbClr val="002060"/>
                </a:solidFill>
                <a:latin typeface="+mj-lt"/>
                <a:ea typeface="+mj-ea"/>
                <a:cs typeface="+mj-cs"/>
                <a:hlinkClick r:id="rId3">
                  <a:extLst>
                    <a:ext uri="{A12FA001-AC4F-418D-AE19-62706E023703}">
                      <ahyp:hlinkClr xmlns:ahyp="http://schemas.microsoft.com/office/drawing/2018/hyperlinkcolor" val="tx"/>
                    </a:ext>
                  </a:extLst>
                </a:hlinkClick>
              </a:rPr>
              <a:t>https://www.sdms.afrl.af.mil/index.php?collection=mstar</a:t>
            </a:r>
            <a:endParaRPr lang="en-US" dirty="0">
              <a:solidFill>
                <a:srgbClr val="002060"/>
              </a:solidFill>
              <a:latin typeface="+mj-lt"/>
              <a:ea typeface="+mj-ea"/>
              <a:cs typeface="+mj-cs"/>
            </a:endParaRPr>
          </a:p>
          <a:p>
            <a:r>
              <a:rPr lang="en-US" sz="3200" dirty="0">
                <a:solidFill>
                  <a:srgbClr val="002060"/>
                </a:solidFill>
                <a:latin typeface="+mj-lt"/>
                <a:ea typeface="+mj-ea"/>
                <a:cs typeface="+mj-cs"/>
              </a:rPr>
              <a:t>[2] J. van Zyl, Y. Kim, "Synthetic Aperture Radar (SAR) Imaging Basics," 10.1002/9781118116104.ch1, 2011.</a:t>
            </a:r>
          </a:p>
          <a:p>
            <a:r>
              <a:rPr lang="en-US" sz="3200" dirty="0">
                <a:solidFill>
                  <a:srgbClr val="002060"/>
                </a:solidFill>
                <a:latin typeface="+mj-lt"/>
                <a:ea typeface="+mj-ea"/>
                <a:cs typeface="+mj-cs"/>
              </a:rPr>
              <a:t>[3] T. Zheng, J. Li, H. Tian, Q. Wu, "The Process Analysis Method of SAR Target Recognition in Pre-Trained CNN Models," Sensors, vol. 23, no. 23, pp. 6461, 2023. Available: </a:t>
            </a:r>
            <a:r>
              <a:rPr lang="en-US" sz="3200" dirty="0">
                <a:solidFill>
                  <a:srgbClr val="002060"/>
                </a:solidFill>
                <a:latin typeface="+mj-lt"/>
                <a:ea typeface="+mj-ea"/>
                <a:cs typeface="+mj-cs"/>
                <a:hlinkClick r:id="rId4">
                  <a:extLst>
                    <a:ext uri="{A12FA001-AC4F-418D-AE19-62706E023703}">
                      <ahyp:hlinkClr xmlns:ahyp="http://schemas.microsoft.com/office/drawing/2018/hyperlinkcolor" val="tx"/>
                    </a:ext>
                  </a:extLst>
                </a:hlinkClick>
              </a:rPr>
              <a:t>https://doi.org/10.3390/s23146461</a:t>
            </a:r>
            <a:r>
              <a:rPr lang="en-US" sz="3200" dirty="0">
                <a:solidFill>
                  <a:srgbClr val="002060"/>
                </a:solidFill>
                <a:latin typeface="+mj-lt"/>
                <a:ea typeface="+mj-ea"/>
                <a:cs typeface="+mj-cs"/>
              </a:rPr>
              <a:t>.</a:t>
            </a:r>
          </a:p>
          <a:p>
            <a:r>
              <a:rPr lang="en-US" dirty="0">
                <a:solidFill>
                  <a:srgbClr val="002060"/>
                </a:solidFill>
                <a:latin typeface="+mj-lt"/>
                <a:ea typeface="+mj-ea"/>
                <a:cs typeface="+mj-cs"/>
              </a:rPr>
              <a:t>[4] SAR Target Classification Using Deep Learning. MathWorks. Retrieved from </a:t>
            </a:r>
            <a:r>
              <a:rPr lang="en-US" dirty="0">
                <a:solidFill>
                  <a:srgbClr val="002060"/>
                </a:solidFill>
                <a:latin typeface="+mj-lt"/>
                <a:ea typeface="+mj-ea"/>
                <a:cs typeface="+mj-cs"/>
                <a:hlinkClick r:id="rId5">
                  <a:extLst>
                    <a:ext uri="{A12FA001-AC4F-418D-AE19-62706E023703}">
                      <ahyp:hlinkClr xmlns:ahyp="http://schemas.microsoft.com/office/drawing/2018/hyperlinkcolor" val="tx"/>
                    </a:ext>
                  </a:extLst>
                </a:hlinkClick>
              </a:rPr>
              <a:t>https://www.mathworks.com/help/radar/ug/sar-target-classification-using-deep-learning.html</a:t>
            </a:r>
            <a:endParaRPr lang="en-US" dirty="0">
              <a:solidFill>
                <a:srgbClr val="002060"/>
              </a:solidFill>
              <a:latin typeface="+mj-lt"/>
              <a:ea typeface="+mj-ea"/>
              <a:cs typeface="+mj-cs"/>
            </a:endParaRPr>
          </a:p>
          <a:p>
            <a:r>
              <a:rPr lang="en-US" dirty="0">
                <a:solidFill>
                  <a:srgbClr val="002060"/>
                </a:solidFill>
                <a:latin typeface="+mj-lt"/>
                <a:ea typeface="+mj-ea"/>
                <a:cs typeface="+mj-cs"/>
              </a:rPr>
              <a:t>[5] H. Furukawa, "Deep Learning for Target Classification from SAR Imagery: Data Augmentation and Translation Invariance," </a:t>
            </a:r>
            <a:r>
              <a:rPr lang="en-US" dirty="0" err="1">
                <a:solidFill>
                  <a:srgbClr val="002060"/>
                </a:solidFill>
                <a:latin typeface="+mj-lt"/>
                <a:ea typeface="+mj-ea"/>
                <a:cs typeface="+mj-cs"/>
              </a:rPr>
              <a:t>arXiv</a:t>
            </a:r>
            <a:r>
              <a:rPr lang="en-US" dirty="0">
                <a:solidFill>
                  <a:srgbClr val="002060"/>
                </a:solidFill>
                <a:latin typeface="+mj-lt"/>
                <a:ea typeface="+mj-ea"/>
                <a:cs typeface="+mj-cs"/>
              </a:rPr>
              <a:t> preprint arXiv:1708.07920, 2017.</a:t>
            </a:r>
          </a:p>
          <a:p>
            <a:r>
              <a:rPr lang="en-US" sz="3200" dirty="0">
                <a:solidFill>
                  <a:srgbClr val="002060"/>
                </a:solidFill>
                <a:latin typeface="+mj-lt"/>
                <a:ea typeface="+mj-ea"/>
                <a:cs typeface="+mj-cs"/>
              </a:rPr>
              <a:t>[6] </a:t>
            </a:r>
            <a:r>
              <a:rPr lang="en-US" sz="3200" dirty="0" err="1">
                <a:solidFill>
                  <a:srgbClr val="002060"/>
                </a:solidFill>
                <a:latin typeface="+mj-lt"/>
                <a:ea typeface="+mj-ea"/>
                <a:cs typeface="+mj-cs"/>
              </a:rPr>
              <a:t>Hochreiter</a:t>
            </a:r>
            <a:r>
              <a:rPr lang="en-US" sz="3200" dirty="0">
                <a:solidFill>
                  <a:srgbClr val="002060"/>
                </a:solidFill>
                <a:latin typeface="+mj-lt"/>
                <a:ea typeface="+mj-ea"/>
                <a:cs typeface="+mj-cs"/>
              </a:rPr>
              <a:t>, S., &amp; </a:t>
            </a:r>
            <a:r>
              <a:rPr lang="en-US" sz="3200" dirty="0" err="1">
                <a:solidFill>
                  <a:srgbClr val="002060"/>
                </a:solidFill>
                <a:latin typeface="+mj-lt"/>
                <a:ea typeface="+mj-ea"/>
                <a:cs typeface="+mj-cs"/>
              </a:rPr>
              <a:t>Schmidhuber</a:t>
            </a:r>
            <a:r>
              <a:rPr lang="en-US" sz="3200" dirty="0">
                <a:solidFill>
                  <a:srgbClr val="002060"/>
                </a:solidFill>
                <a:latin typeface="+mj-lt"/>
                <a:ea typeface="+mj-ea"/>
                <a:cs typeface="+mj-cs"/>
              </a:rPr>
              <a:t>, J. (1997). Long Short-Term Memory. Neural Computation, 9(8), 1735-1780. doi:10.1162/neco.1997.9.8.1735.</a:t>
            </a:r>
          </a:p>
          <a:p>
            <a:r>
              <a:rPr lang="en-US" sz="3200" dirty="0">
                <a:solidFill>
                  <a:srgbClr val="002060"/>
                </a:solidFill>
                <a:latin typeface="+mj-lt"/>
                <a:ea typeface="+mj-ea"/>
                <a:cs typeface="+mj-cs"/>
              </a:rPr>
              <a:t>[7] Schuster, M., &amp; Paliwal, K. K. (1997). Bidirectional Recurrent Neural Networks. IEEE Transactions on Signal Processing, 45(11), 2673-2681. doi:10.1109/78.650093.</a:t>
            </a:r>
          </a:p>
          <a:p>
            <a:endParaRPr lang="en-US" dirty="0">
              <a:solidFill>
                <a:srgbClr val="002060"/>
              </a:solidFill>
              <a:latin typeface="+mj-lt"/>
              <a:ea typeface="+mj-ea"/>
              <a:cs typeface="+mj-cs"/>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46</a:t>
            </a:fld>
            <a:endParaRPr lang="en-US" dirty="0"/>
          </a:p>
        </p:txBody>
      </p:sp>
    </p:spTree>
    <p:extLst>
      <p:ext uri="{BB962C8B-B14F-4D97-AF65-F5344CB8AC3E}">
        <p14:creationId xmlns:p14="http://schemas.microsoft.com/office/powerpoint/2010/main" val="662023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615" y="228600"/>
            <a:ext cx="8229600" cy="1143000"/>
          </a:xfrm>
        </p:spPr>
        <p:txBody>
          <a:bodyPr/>
          <a:lstStyle/>
          <a:p>
            <a:r>
              <a:rPr lang="en-US" dirty="0">
                <a:solidFill>
                  <a:srgbClr val="002060"/>
                </a:solidFill>
              </a:rPr>
              <a:t>References</a:t>
            </a:r>
            <a:endParaRPr lang="he-IL" dirty="0">
              <a:solidFill>
                <a:srgbClr val="002060"/>
              </a:solidFill>
            </a:endParaRPr>
          </a:p>
        </p:txBody>
      </p:sp>
      <p:sp>
        <p:nvSpPr>
          <p:cNvPr id="3" name="Content Placeholder 2"/>
          <p:cNvSpPr>
            <a:spLocks noGrp="1"/>
          </p:cNvSpPr>
          <p:nvPr>
            <p:ph idx="1"/>
          </p:nvPr>
        </p:nvSpPr>
        <p:spPr>
          <a:xfrm>
            <a:off x="609600" y="1447800"/>
            <a:ext cx="10972800" cy="5029199"/>
          </a:xfrm>
        </p:spPr>
        <p:txBody>
          <a:bodyPr>
            <a:normAutofit fontScale="85000" lnSpcReduction="10000"/>
          </a:bodyPr>
          <a:lstStyle/>
          <a:p>
            <a:r>
              <a:rPr lang="en-US" sz="2400" dirty="0">
                <a:solidFill>
                  <a:srgbClr val="002060"/>
                </a:solidFill>
                <a:latin typeface="+mj-lt"/>
                <a:ea typeface="+mj-ea"/>
                <a:cs typeface="+mj-cs"/>
              </a:rPr>
              <a:t>[8] Vaswani, A., </a:t>
            </a:r>
            <a:r>
              <a:rPr lang="en-US" sz="2400" dirty="0" err="1">
                <a:solidFill>
                  <a:srgbClr val="002060"/>
                </a:solidFill>
                <a:latin typeface="+mj-lt"/>
                <a:ea typeface="+mj-ea"/>
                <a:cs typeface="+mj-cs"/>
              </a:rPr>
              <a:t>Shazeer</a:t>
            </a:r>
            <a:r>
              <a:rPr lang="en-US" sz="2400" dirty="0">
                <a:solidFill>
                  <a:srgbClr val="002060"/>
                </a:solidFill>
                <a:latin typeface="+mj-lt"/>
                <a:ea typeface="+mj-ea"/>
                <a:cs typeface="+mj-cs"/>
              </a:rPr>
              <a:t>, N., Parmar, N., </a:t>
            </a:r>
            <a:r>
              <a:rPr lang="en-US" sz="2400" dirty="0" err="1">
                <a:solidFill>
                  <a:srgbClr val="002060"/>
                </a:solidFill>
                <a:latin typeface="+mj-lt"/>
                <a:ea typeface="+mj-ea"/>
                <a:cs typeface="+mj-cs"/>
              </a:rPr>
              <a:t>Uszkoreit</a:t>
            </a:r>
            <a:r>
              <a:rPr lang="en-US" sz="2400" dirty="0">
                <a:solidFill>
                  <a:srgbClr val="002060"/>
                </a:solidFill>
                <a:latin typeface="+mj-lt"/>
                <a:ea typeface="+mj-ea"/>
                <a:cs typeface="+mj-cs"/>
              </a:rPr>
              <a:t>, J., Jones, L., Gomez, A. N., Kaiser, Ł., &amp; </a:t>
            </a:r>
            <a:r>
              <a:rPr lang="en-US" sz="2400" dirty="0" err="1">
                <a:solidFill>
                  <a:srgbClr val="002060"/>
                </a:solidFill>
                <a:latin typeface="+mj-lt"/>
                <a:ea typeface="+mj-ea"/>
                <a:cs typeface="+mj-cs"/>
              </a:rPr>
              <a:t>Polosukhin</a:t>
            </a:r>
            <a:r>
              <a:rPr lang="en-US" sz="2400" dirty="0">
                <a:solidFill>
                  <a:srgbClr val="002060"/>
                </a:solidFill>
                <a:latin typeface="+mj-lt"/>
                <a:ea typeface="+mj-ea"/>
                <a:cs typeface="+mj-cs"/>
              </a:rPr>
              <a:t>, I. (2017). Attention is All You Need. In Advances in Neural Information Processing Systems (NIPS), 30.</a:t>
            </a:r>
          </a:p>
          <a:p>
            <a:r>
              <a:rPr lang="en-US" sz="2400" dirty="0">
                <a:solidFill>
                  <a:srgbClr val="002060"/>
                </a:solidFill>
                <a:latin typeface="+mj-lt"/>
                <a:ea typeface="+mj-ea"/>
                <a:cs typeface="+mj-cs"/>
              </a:rPr>
              <a:t>[9] S. Chen, H. Wang, F. Xu and Y. Q. Jin, "Target Classification Using the Deep Convolutional Networks for SAR Images," in IEEE Transactions on Geoscience and Remote Sensing, vol. 54, no. 8, pp. 4806-4817, Aug. 2016. doi:10.1109/TGRS.2016.2551720 </a:t>
            </a:r>
            <a:r>
              <a:rPr lang="en-US" sz="2400" dirty="0">
                <a:solidFill>
                  <a:srgbClr val="002060"/>
                </a:solidFill>
                <a:latin typeface="+mj-lt"/>
                <a:ea typeface="+mj-ea"/>
                <a:cs typeface="+mj-cs"/>
                <a:hlinkClick r:id="rId3">
                  <a:extLst>
                    <a:ext uri="{A12FA001-AC4F-418D-AE19-62706E023703}">
                      <ahyp:hlinkClr xmlns:ahyp="http://schemas.microsoft.com/office/drawing/2018/hyperlinkcolor" val="tx"/>
                    </a:ext>
                  </a:extLst>
                </a:hlinkClick>
              </a:rPr>
              <a:t>http://ieeexplore.ieee.org/document/7460942/</a:t>
            </a:r>
            <a:endParaRPr lang="en-US" sz="2400" dirty="0">
              <a:solidFill>
                <a:srgbClr val="002060"/>
              </a:solidFill>
              <a:latin typeface="+mj-lt"/>
              <a:ea typeface="+mj-ea"/>
              <a:cs typeface="+mj-cs"/>
            </a:endParaRPr>
          </a:p>
          <a:p>
            <a:r>
              <a:rPr lang="en-US" sz="2400" dirty="0">
                <a:solidFill>
                  <a:srgbClr val="002060"/>
                </a:solidFill>
                <a:latin typeface="+mj-lt"/>
                <a:ea typeface="+mj-ea"/>
                <a:cs typeface="+mj-cs"/>
              </a:rPr>
              <a:t>[10] </a:t>
            </a:r>
            <a:r>
              <a:rPr lang="en-US" sz="2400" dirty="0" err="1">
                <a:solidFill>
                  <a:srgbClr val="002060"/>
                </a:solidFill>
                <a:latin typeface="+mj-lt"/>
                <a:ea typeface="+mj-ea"/>
                <a:cs typeface="+mj-cs"/>
              </a:rPr>
              <a:t>Breiman,L</a:t>
            </a:r>
            <a:r>
              <a:rPr lang="en-US" sz="2400" dirty="0">
                <a:solidFill>
                  <a:srgbClr val="002060"/>
                </a:solidFill>
                <a:latin typeface="+mj-lt"/>
                <a:ea typeface="+mj-ea"/>
                <a:cs typeface="+mj-cs"/>
              </a:rPr>
              <a:t>. (2001). Random forests. Machine Learning, 45(1), 5-32. </a:t>
            </a:r>
            <a:r>
              <a:rPr lang="en-US" sz="2400" dirty="0">
                <a:solidFill>
                  <a:srgbClr val="002060"/>
                </a:solidFill>
                <a:latin typeface="+mj-lt"/>
                <a:ea typeface="+mj-ea"/>
                <a:cs typeface="+mj-cs"/>
                <a:hlinkClick r:id="rId4">
                  <a:extLst>
                    <a:ext uri="{A12FA001-AC4F-418D-AE19-62706E023703}">
                      <ahyp:hlinkClr xmlns:ahyp="http://schemas.microsoft.com/office/drawing/2018/hyperlinkcolor" val="tx"/>
                    </a:ext>
                  </a:extLst>
                </a:hlinkClick>
              </a:rPr>
              <a:t>https://doi.org/10.1023/A:1010933404324</a:t>
            </a:r>
            <a:endParaRPr lang="en-US" sz="2400" dirty="0">
              <a:solidFill>
                <a:srgbClr val="002060"/>
              </a:solidFill>
              <a:latin typeface="+mj-lt"/>
              <a:ea typeface="+mj-ea"/>
              <a:cs typeface="+mj-cs"/>
            </a:endParaRPr>
          </a:p>
          <a:p>
            <a:r>
              <a:rPr lang="en-US" sz="2400" dirty="0">
                <a:solidFill>
                  <a:srgbClr val="002060"/>
                </a:solidFill>
                <a:latin typeface="+mj-lt"/>
                <a:ea typeface="+mj-ea"/>
                <a:cs typeface="+mj-cs"/>
              </a:rPr>
              <a:t>[11] Cover, T. M., &amp; Hart, P. E. (1967). Nearest neighbor pattern classification. IEEE Transactions on Information Theory, 13(1), 21-27. </a:t>
            </a:r>
            <a:r>
              <a:rPr lang="en-US" sz="2400" dirty="0">
                <a:solidFill>
                  <a:srgbClr val="002060"/>
                </a:solidFill>
                <a:latin typeface="+mj-lt"/>
                <a:ea typeface="+mj-ea"/>
                <a:cs typeface="+mj-cs"/>
                <a:hlinkClick r:id="rId5">
                  <a:extLst>
                    <a:ext uri="{A12FA001-AC4F-418D-AE19-62706E023703}">
                      <ahyp:hlinkClr xmlns:ahyp="http://schemas.microsoft.com/office/drawing/2018/hyperlinkcolor" val="tx"/>
                    </a:ext>
                  </a:extLst>
                </a:hlinkClick>
              </a:rPr>
              <a:t>https://doi.org/10.1109/TIT.1967.1053964</a:t>
            </a:r>
            <a:endParaRPr lang="en-US" sz="2400" dirty="0">
              <a:solidFill>
                <a:srgbClr val="002060"/>
              </a:solidFill>
              <a:latin typeface="+mj-lt"/>
              <a:ea typeface="+mj-ea"/>
              <a:cs typeface="+mj-cs"/>
            </a:endParaRPr>
          </a:p>
          <a:p>
            <a:r>
              <a:rPr lang="en-US" sz="2400" dirty="0">
                <a:solidFill>
                  <a:srgbClr val="002060"/>
                </a:solidFill>
                <a:latin typeface="+mj-lt"/>
                <a:ea typeface="+mj-ea"/>
                <a:cs typeface="+mj-cs"/>
              </a:rPr>
              <a:t>[12] W. Liang, T. Zhang, W. Diao, X. Sun, L. Zhao, K. Fu, Y. Wu, "SAR Target Classification Based on Sample Spectral Regularization," Remote Sens., vol. 12, no. 12, pp. 3628, 2020. Available: https://doi.org/10.3390/rs12213628. </a:t>
            </a:r>
          </a:p>
          <a:p>
            <a:r>
              <a:rPr lang="en-US" sz="2400" dirty="0">
                <a:solidFill>
                  <a:srgbClr val="002060"/>
                </a:solidFill>
                <a:latin typeface="+mj-lt"/>
                <a:ea typeface="+mj-ea"/>
                <a:cs typeface="+mj-cs"/>
              </a:rPr>
              <a:t>[13] A. </a:t>
            </a:r>
            <a:r>
              <a:rPr lang="en-US" sz="2400" dirty="0" err="1">
                <a:solidFill>
                  <a:srgbClr val="002060"/>
                </a:solidFill>
                <a:latin typeface="+mj-lt"/>
                <a:ea typeface="+mj-ea"/>
                <a:cs typeface="+mj-cs"/>
              </a:rPr>
              <a:t>Hasni</a:t>
            </a:r>
            <a:r>
              <a:rPr lang="en-US" sz="2400" dirty="0">
                <a:solidFill>
                  <a:srgbClr val="002060"/>
                </a:solidFill>
                <a:latin typeface="+mj-lt"/>
                <a:ea typeface="+mj-ea"/>
                <a:cs typeface="+mj-cs"/>
              </a:rPr>
              <a:t>, M. </a:t>
            </a:r>
            <a:r>
              <a:rPr lang="en-US" sz="2400" dirty="0" err="1">
                <a:solidFill>
                  <a:srgbClr val="002060"/>
                </a:solidFill>
                <a:latin typeface="+mj-lt"/>
                <a:ea typeface="+mj-ea"/>
                <a:cs typeface="+mj-cs"/>
              </a:rPr>
              <a:t>Hanifi</a:t>
            </a:r>
            <a:r>
              <a:rPr lang="en-US" sz="2400" dirty="0">
                <a:solidFill>
                  <a:srgbClr val="002060"/>
                </a:solidFill>
                <a:latin typeface="+mj-lt"/>
                <a:ea typeface="+mj-ea"/>
                <a:cs typeface="+mj-cs"/>
              </a:rPr>
              <a:t>, C. </a:t>
            </a:r>
            <a:r>
              <a:rPr lang="en-US" sz="2400" dirty="0" err="1">
                <a:solidFill>
                  <a:srgbClr val="002060"/>
                </a:solidFill>
                <a:latin typeface="+mj-lt"/>
                <a:ea typeface="+mj-ea"/>
                <a:cs typeface="+mj-cs"/>
              </a:rPr>
              <a:t>Anibou</a:t>
            </a:r>
            <a:r>
              <a:rPr lang="en-US" sz="2400" dirty="0">
                <a:solidFill>
                  <a:srgbClr val="002060"/>
                </a:solidFill>
                <a:latin typeface="+mj-lt"/>
                <a:ea typeface="+mj-ea"/>
                <a:cs typeface="+mj-cs"/>
              </a:rPr>
              <a:t>, M. </a:t>
            </a:r>
            <a:r>
              <a:rPr lang="en-US" sz="2400" dirty="0" err="1">
                <a:solidFill>
                  <a:srgbClr val="002060"/>
                </a:solidFill>
                <a:latin typeface="+mj-lt"/>
                <a:ea typeface="+mj-ea"/>
                <a:cs typeface="+mj-cs"/>
              </a:rPr>
              <a:t>Saidi</a:t>
            </a:r>
            <a:r>
              <a:rPr lang="en-US" sz="2400" dirty="0">
                <a:solidFill>
                  <a:srgbClr val="002060"/>
                </a:solidFill>
                <a:latin typeface="+mj-lt"/>
                <a:ea typeface="+mj-ea"/>
                <a:cs typeface="+mj-cs"/>
              </a:rPr>
              <a:t>, "Deep Learning for SAR Image Classification," 10.1007/978-3-030-29516-5_6, 2020.</a:t>
            </a:r>
          </a:p>
          <a:p>
            <a:r>
              <a:rPr lang="en-US" sz="2400" dirty="0">
                <a:solidFill>
                  <a:srgbClr val="002060"/>
                </a:solidFill>
                <a:latin typeface="+mj-lt"/>
                <a:ea typeface="+mj-ea"/>
                <a:cs typeface="+mj-cs"/>
              </a:rPr>
              <a:t>[14] Park, J. (n.d.). AConvNet-</a:t>
            </a:r>
            <a:r>
              <a:rPr lang="en-US" sz="2400" dirty="0" err="1">
                <a:solidFill>
                  <a:srgbClr val="002060"/>
                </a:solidFill>
                <a:latin typeface="+mj-lt"/>
                <a:ea typeface="+mj-ea"/>
                <a:cs typeface="+mj-cs"/>
              </a:rPr>
              <a:t>pytorch</a:t>
            </a:r>
            <a:r>
              <a:rPr lang="en-US" sz="2400" dirty="0">
                <a:solidFill>
                  <a:srgbClr val="002060"/>
                </a:solidFill>
                <a:latin typeface="+mj-lt"/>
                <a:ea typeface="+mj-ea"/>
                <a:cs typeface="+mj-cs"/>
              </a:rPr>
              <a:t>. GitHub. </a:t>
            </a:r>
            <a:r>
              <a:rPr lang="en-US" sz="2400" dirty="0">
                <a:solidFill>
                  <a:srgbClr val="002060"/>
                </a:solidFill>
                <a:latin typeface="+mj-lt"/>
                <a:ea typeface="+mj-ea"/>
                <a:cs typeface="+mj-cs"/>
                <a:hlinkClick r:id="rId6">
                  <a:extLst>
                    <a:ext uri="{A12FA001-AC4F-418D-AE19-62706E023703}">
                      <ahyp:hlinkClr xmlns:ahyp="http://schemas.microsoft.com/office/drawing/2018/hyperlinkcolor" val="tx"/>
                    </a:ext>
                  </a:extLst>
                </a:hlinkClick>
              </a:rPr>
              <a:t>https://github.com/jangsoopark/AConvNet-pytorch/tree/main</a:t>
            </a:r>
            <a:endParaRPr lang="en-US" sz="2400" dirty="0">
              <a:solidFill>
                <a:srgbClr val="002060"/>
              </a:solidFill>
              <a:latin typeface="+mj-lt"/>
              <a:ea typeface="+mj-ea"/>
              <a:cs typeface="+mj-cs"/>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47</a:t>
            </a:fld>
            <a:endParaRPr lang="en-US" dirty="0"/>
          </a:p>
        </p:txBody>
      </p:sp>
    </p:spTree>
    <p:extLst>
      <p:ext uri="{BB962C8B-B14F-4D97-AF65-F5344CB8AC3E}">
        <p14:creationId xmlns:p14="http://schemas.microsoft.com/office/powerpoint/2010/main" val="733139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59113-5732-9B6B-CF4E-E19BB8ACCE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48BF03-E3A5-5E92-1D19-EBF438AC892F}"/>
              </a:ext>
            </a:extLst>
          </p:cNvPr>
          <p:cNvSpPr>
            <a:spLocks noGrp="1"/>
          </p:cNvSpPr>
          <p:nvPr>
            <p:ph type="title"/>
          </p:nvPr>
        </p:nvSpPr>
        <p:spPr/>
        <p:txBody>
          <a:bodyPr/>
          <a:lstStyle/>
          <a:p>
            <a:r>
              <a:rPr lang="en-US" dirty="0">
                <a:solidFill>
                  <a:srgbClr val="002060"/>
                </a:solidFill>
              </a:rPr>
              <a:t>Project Goals</a:t>
            </a:r>
            <a:endParaRPr lang="he-IL" dirty="0">
              <a:solidFill>
                <a:srgbClr val="002060"/>
              </a:solidFill>
            </a:endParaRPr>
          </a:p>
        </p:txBody>
      </p:sp>
      <p:sp>
        <p:nvSpPr>
          <p:cNvPr id="3" name="Content Placeholder 2">
            <a:extLst>
              <a:ext uri="{FF2B5EF4-FFF2-40B4-BE49-F238E27FC236}">
                <a16:creationId xmlns:a16="http://schemas.microsoft.com/office/drawing/2014/main" id="{34283A32-6CAE-91B6-FC46-162229BEFF43}"/>
              </a:ext>
            </a:extLst>
          </p:cNvPr>
          <p:cNvSpPr>
            <a:spLocks noGrp="1"/>
          </p:cNvSpPr>
          <p:nvPr>
            <p:ph idx="1"/>
          </p:nvPr>
        </p:nvSpPr>
        <p:spPr>
          <a:xfrm>
            <a:off x="609600" y="1600201"/>
            <a:ext cx="10972800" cy="4876799"/>
          </a:xfrm>
        </p:spPr>
        <p:txBody>
          <a:bodyPr>
            <a:normAutofit/>
          </a:bodyPr>
          <a:lstStyle/>
          <a:p>
            <a:pPr marL="0" indent="0">
              <a:lnSpc>
                <a:spcPct val="120000"/>
              </a:lnSpc>
              <a:buNone/>
            </a:pPr>
            <a:r>
              <a:rPr lang="en-US" dirty="0">
                <a:solidFill>
                  <a:srgbClr val="002060"/>
                </a:solidFill>
              </a:rPr>
              <a:t>Training:</a:t>
            </a:r>
          </a:p>
          <a:p>
            <a:pPr marL="0" indent="0">
              <a:lnSpc>
                <a:spcPct val="120000"/>
              </a:lnSpc>
              <a:buNone/>
            </a:pPr>
            <a:endParaRPr lang="en-US" dirty="0">
              <a:solidFill>
                <a:srgbClr val="002060"/>
              </a:solidFill>
            </a:endParaRPr>
          </a:p>
          <a:p>
            <a:pPr marL="0" indent="0">
              <a:lnSpc>
                <a:spcPct val="120000"/>
              </a:lnSpc>
              <a:buNone/>
            </a:pPr>
            <a:endParaRPr lang="en-US" dirty="0">
              <a:solidFill>
                <a:srgbClr val="002060"/>
              </a:solidFill>
            </a:endParaRPr>
          </a:p>
          <a:p>
            <a:pPr marL="0" indent="0">
              <a:lnSpc>
                <a:spcPct val="120000"/>
              </a:lnSpc>
              <a:buNone/>
            </a:pPr>
            <a:endParaRPr lang="en-US" dirty="0">
              <a:solidFill>
                <a:srgbClr val="002060"/>
              </a:solidFill>
            </a:endParaRPr>
          </a:p>
          <a:p>
            <a:pPr marL="0" indent="0">
              <a:lnSpc>
                <a:spcPct val="120000"/>
              </a:lnSpc>
              <a:buNone/>
            </a:pPr>
            <a:r>
              <a:rPr lang="en-US" dirty="0">
                <a:solidFill>
                  <a:srgbClr val="002060"/>
                </a:solidFill>
              </a:rPr>
              <a:t>Inference:</a:t>
            </a:r>
          </a:p>
        </p:txBody>
      </p:sp>
      <p:sp>
        <p:nvSpPr>
          <p:cNvPr id="5" name="Slide Number Placeholder 4">
            <a:extLst>
              <a:ext uri="{FF2B5EF4-FFF2-40B4-BE49-F238E27FC236}">
                <a16:creationId xmlns:a16="http://schemas.microsoft.com/office/drawing/2014/main" id="{CC4ECD22-01A4-D6BE-2494-CD79CBC7F477}"/>
              </a:ext>
            </a:extLst>
          </p:cNvPr>
          <p:cNvSpPr>
            <a:spLocks noGrp="1"/>
          </p:cNvSpPr>
          <p:nvPr>
            <p:ph type="sldNum" sz="quarter" idx="12"/>
          </p:nvPr>
        </p:nvSpPr>
        <p:spPr/>
        <p:txBody>
          <a:bodyPr/>
          <a:lstStyle/>
          <a:p>
            <a:fld id="{B01D9778-10B4-40FB-B4E4-44FA89A86639}" type="slidenum">
              <a:rPr lang="en-US" smtClean="0"/>
              <a:pPr/>
              <a:t>5</a:t>
            </a:fld>
            <a:endParaRPr lang="en-US"/>
          </a:p>
        </p:txBody>
      </p:sp>
      <p:sp>
        <p:nvSpPr>
          <p:cNvPr id="4" name="מלבן 3">
            <a:extLst>
              <a:ext uri="{FF2B5EF4-FFF2-40B4-BE49-F238E27FC236}">
                <a16:creationId xmlns:a16="http://schemas.microsoft.com/office/drawing/2014/main" id="{8E5BB7E1-0E13-80FD-4A2B-74D38AC00876}"/>
              </a:ext>
            </a:extLst>
          </p:cNvPr>
          <p:cNvSpPr/>
          <p:nvPr/>
        </p:nvSpPr>
        <p:spPr>
          <a:xfrm>
            <a:off x="3657600" y="2422129"/>
            <a:ext cx="2057400" cy="1330036"/>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Data Augmentation</a:t>
            </a:r>
            <a:endParaRPr lang="he-IL" dirty="0"/>
          </a:p>
        </p:txBody>
      </p:sp>
      <p:sp>
        <p:nvSpPr>
          <p:cNvPr id="6" name="תיבת טקסט 5">
            <a:extLst>
              <a:ext uri="{FF2B5EF4-FFF2-40B4-BE49-F238E27FC236}">
                <a16:creationId xmlns:a16="http://schemas.microsoft.com/office/drawing/2014/main" id="{E9980EA9-EE3E-C239-9669-CC3860DFA64F}"/>
              </a:ext>
            </a:extLst>
          </p:cNvPr>
          <p:cNvSpPr txBox="1"/>
          <p:nvPr/>
        </p:nvSpPr>
        <p:spPr>
          <a:xfrm>
            <a:off x="1215762" y="2763981"/>
            <a:ext cx="1158907" cy="646331"/>
          </a:xfrm>
          <a:prstGeom prst="rect">
            <a:avLst/>
          </a:prstGeom>
          <a:noFill/>
        </p:spPr>
        <p:txBody>
          <a:bodyPr wrap="none" rtlCol="1">
            <a:spAutoFit/>
          </a:bodyPr>
          <a:lstStyle/>
          <a:p>
            <a:r>
              <a:rPr lang="en-US" sz="1800" dirty="0">
                <a:solidFill>
                  <a:srgbClr val="002060"/>
                </a:solidFill>
              </a:rPr>
              <a:t>MSTAR DB</a:t>
            </a:r>
          </a:p>
          <a:p>
            <a:endParaRPr lang="he-IL" dirty="0"/>
          </a:p>
        </p:txBody>
      </p:sp>
      <p:cxnSp>
        <p:nvCxnSpPr>
          <p:cNvPr id="8" name="מחבר חץ ישר 7">
            <a:extLst>
              <a:ext uri="{FF2B5EF4-FFF2-40B4-BE49-F238E27FC236}">
                <a16:creationId xmlns:a16="http://schemas.microsoft.com/office/drawing/2014/main" id="{A2CF0F5A-0E30-5FD3-4409-F990906E2CFD}"/>
              </a:ext>
            </a:extLst>
          </p:cNvPr>
          <p:cNvCxnSpPr>
            <a:cxnSpLocks/>
            <a:endCxn id="4" idx="1"/>
          </p:cNvCxnSpPr>
          <p:nvPr/>
        </p:nvCxnSpPr>
        <p:spPr>
          <a:xfrm>
            <a:off x="2368435" y="3087147"/>
            <a:ext cx="128916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 name="מלבן 9">
            <a:extLst>
              <a:ext uri="{FF2B5EF4-FFF2-40B4-BE49-F238E27FC236}">
                <a16:creationId xmlns:a16="http://schemas.microsoft.com/office/drawing/2014/main" id="{9F560397-6FEF-3B1B-42CE-B7D05CA389EB}"/>
              </a:ext>
            </a:extLst>
          </p:cNvPr>
          <p:cNvSpPr/>
          <p:nvPr/>
        </p:nvSpPr>
        <p:spPr>
          <a:xfrm>
            <a:off x="7023331" y="2404439"/>
            <a:ext cx="2057400" cy="133003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Classifier network</a:t>
            </a:r>
            <a:endParaRPr lang="he-IL" dirty="0"/>
          </a:p>
        </p:txBody>
      </p:sp>
      <p:sp>
        <p:nvSpPr>
          <p:cNvPr id="11" name="תיבת טקסט 10">
            <a:extLst>
              <a:ext uri="{FF2B5EF4-FFF2-40B4-BE49-F238E27FC236}">
                <a16:creationId xmlns:a16="http://schemas.microsoft.com/office/drawing/2014/main" id="{85E3A3F2-0C3E-DF9D-0036-E9214ECCBE34}"/>
              </a:ext>
            </a:extLst>
          </p:cNvPr>
          <p:cNvSpPr txBox="1"/>
          <p:nvPr/>
        </p:nvSpPr>
        <p:spPr>
          <a:xfrm>
            <a:off x="9061475" y="2640682"/>
            <a:ext cx="927049" cy="646331"/>
          </a:xfrm>
          <a:prstGeom prst="rect">
            <a:avLst/>
          </a:prstGeom>
          <a:noFill/>
        </p:spPr>
        <p:txBody>
          <a:bodyPr wrap="none" rtlCol="1">
            <a:spAutoFit/>
          </a:bodyPr>
          <a:lstStyle/>
          <a:p>
            <a:r>
              <a:rPr lang="en-US" dirty="0">
                <a:solidFill>
                  <a:srgbClr val="002060"/>
                </a:solidFill>
              </a:rPr>
              <a:t>Training</a:t>
            </a:r>
            <a:endParaRPr lang="en-US" sz="1800" dirty="0">
              <a:solidFill>
                <a:srgbClr val="002060"/>
              </a:solidFill>
            </a:endParaRPr>
          </a:p>
          <a:p>
            <a:endParaRPr lang="he-IL" dirty="0"/>
          </a:p>
        </p:txBody>
      </p:sp>
      <p:cxnSp>
        <p:nvCxnSpPr>
          <p:cNvPr id="12" name="מחבר חץ ישר 11">
            <a:extLst>
              <a:ext uri="{FF2B5EF4-FFF2-40B4-BE49-F238E27FC236}">
                <a16:creationId xmlns:a16="http://schemas.microsoft.com/office/drawing/2014/main" id="{0055AC66-A9D7-284D-8C40-683813A15A3D}"/>
              </a:ext>
            </a:extLst>
          </p:cNvPr>
          <p:cNvCxnSpPr>
            <a:cxnSpLocks/>
          </p:cNvCxnSpPr>
          <p:nvPr/>
        </p:nvCxnSpPr>
        <p:spPr>
          <a:xfrm>
            <a:off x="5740400" y="3050770"/>
            <a:ext cx="1257531" cy="186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 name="תיבת טקסט 13">
            <a:extLst>
              <a:ext uri="{FF2B5EF4-FFF2-40B4-BE49-F238E27FC236}">
                <a16:creationId xmlns:a16="http://schemas.microsoft.com/office/drawing/2014/main" id="{9C52FFFF-E26B-382E-6B5F-92F75DB923F0}"/>
              </a:ext>
            </a:extLst>
          </p:cNvPr>
          <p:cNvSpPr txBox="1"/>
          <p:nvPr/>
        </p:nvSpPr>
        <p:spPr>
          <a:xfrm>
            <a:off x="5768912" y="2425228"/>
            <a:ext cx="1332609" cy="923330"/>
          </a:xfrm>
          <a:prstGeom prst="rect">
            <a:avLst/>
          </a:prstGeom>
          <a:noFill/>
        </p:spPr>
        <p:txBody>
          <a:bodyPr wrap="none" rtlCol="1">
            <a:spAutoFit/>
          </a:bodyPr>
          <a:lstStyle/>
          <a:p>
            <a:r>
              <a:rPr lang="en-US" dirty="0">
                <a:solidFill>
                  <a:srgbClr val="002060"/>
                </a:solidFill>
              </a:rPr>
              <a:t>Augmented </a:t>
            </a:r>
            <a:br>
              <a:rPr lang="en-US" dirty="0">
                <a:solidFill>
                  <a:srgbClr val="002060"/>
                </a:solidFill>
              </a:rPr>
            </a:br>
            <a:r>
              <a:rPr lang="en-US" dirty="0">
                <a:solidFill>
                  <a:srgbClr val="002060"/>
                </a:solidFill>
              </a:rPr>
              <a:t>Dataset</a:t>
            </a:r>
            <a:endParaRPr lang="en-US" sz="1800" dirty="0">
              <a:solidFill>
                <a:srgbClr val="002060"/>
              </a:solidFill>
            </a:endParaRPr>
          </a:p>
          <a:p>
            <a:endParaRPr lang="he-IL" dirty="0"/>
          </a:p>
        </p:txBody>
      </p:sp>
      <p:cxnSp>
        <p:nvCxnSpPr>
          <p:cNvPr id="15" name="מחבר חץ ישר 14">
            <a:extLst>
              <a:ext uri="{FF2B5EF4-FFF2-40B4-BE49-F238E27FC236}">
                <a16:creationId xmlns:a16="http://schemas.microsoft.com/office/drawing/2014/main" id="{FC7DC63D-E54D-7D4F-7368-4ED3D2536E2E}"/>
              </a:ext>
            </a:extLst>
          </p:cNvPr>
          <p:cNvCxnSpPr>
            <a:cxnSpLocks/>
          </p:cNvCxnSpPr>
          <p:nvPr/>
        </p:nvCxnSpPr>
        <p:spPr>
          <a:xfrm flipV="1">
            <a:off x="9080731" y="3087146"/>
            <a:ext cx="907793"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מחבר ישר 19">
            <a:extLst>
              <a:ext uri="{FF2B5EF4-FFF2-40B4-BE49-F238E27FC236}">
                <a16:creationId xmlns:a16="http://schemas.microsoft.com/office/drawing/2014/main" id="{0F98C042-10E2-2380-11B4-E4E3F4296BBD}"/>
              </a:ext>
            </a:extLst>
          </p:cNvPr>
          <p:cNvCxnSpPr>
            <a:stCxn id="3" idx="1"/>
            <a:endCxn id="3" idx="3"/>
          </p:cNvCxnSpPr>
          <p:nvPr/>
        </p:nvCxnSpPr>
        <p:spPr>
          <a:xfrm>
            <a:off x="609600" y="4038601"/>
            <a:ext cx="10972800" cy="0"/>
          </a:xfrm>
          <a:prstGeom prst="line">
            <a:avLst/>
          </a:prstGeom>
        </p:spPr>
        <p:style>
          <a:lnRef idx="1">
            <a:schemeClr val="dk1"/>
          </a:lnRef>
          <a:fillRef idx="0">
            <a:schemeClr val="dk1"/>
          </a:fillRef>
          <a:effectRef idx="0">
            <a:schemeClr val="dk1"/>
          </a:effectRef>
          <a:fontRef idx="minor">
            <a:schemeClr val="tx1"/>
          </a:fontRef>
        </p:style>
      </p:cxnSp>
      <p:sp>
        <p:nvSpPr>
          <p:cNvPr id="21" name="תיבת טקסט 20">
            <a:extLst>
              <a:ext uri="{FF2B5EF4-FFF2-40B4-BE49-F238E27FC236}">
                <a16:creationId xmlns:a16="http://schemas.microsoft.com/office/drawing/2014/main" id="{8DB3A14C-4A90-11D9-0A90-4B15E08D7337}"/>
              </a:ext>
            </a:extLst>
          </p:cNvPr>
          <p:cNvSpPr txBox="1"/>
          <p:nvPr/>
        </p:nvSpPr>
        <p:spPr>
          <a:xfrm>
            <a:off x="1159019" y="5410200"/>
            <a:ext cx="1364348" cy="646331"/>
          </a:xfrm>
          <a:prstGeom prst="rect">
            <a:avLst/>
          </a:prstGeom>
          <a:noFill/>
        </p:spPr>
        <p:txBody>
          <a:bodyPr wrap="none" rtlCol="1">
            <a:spAutoFit/>
          </a:bodyPr>
          <a:lstStyle/>
          <a:p>
            <a:r>
              <a:rPr lang="en-US" dirty="0">
                <a:solidFill>
                  <a:srgbClr val="002060"/>
                </a:solidFill>
              </a:rPr>
              <a:t>Data Sample</a:t>
            </a:r>
            <a:endParaRPr lang="en-US" sz="1800" dirty="0">
              <a:solidFill>
                <a:srgbClr val="002060"/>
              </a:solidFill>
            </a:endParaRPr>
          </a:p>
          <a:p>
            <a:endParaRPr lang="he-IL" dirty="0"/>
          </a:p>
        </p:txBody>
      </p:sp>
      <p:cxnSp>
        <p:nvCxnSpPr>
          <p:cNvPr id="26" name="מחבר חץ ישר 25">
            <a:extLst>
              <a:ext uri="{FF2B5EF4-FFF2-40B4-BE49-F238E27FC236}">
                <a16:creationId xmlns:a16="http://schemas.microsoft.com/office/drawing/2014/main" id="{9BBE1F7E-C0C3-20D0-DAA9-474ED26DD298}"/>
              </a:ext>
            </a:extLst>
          </p:cNvPr>
          <p:cNvCxnSpPr>
            <a:cxnSpLocks/>
          </p:cNvCxnSpPr>
          <p:nvPr/>
        </p:nvCxnSpPr>
        <p:spPr>
          <a:xfrm>
            <a:off x="2394297" y="5797759"/>
            <a:ext cx="128916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מלבן 26">
            <a:extLst>
              <a:ext uri="{FF2B5EF4-FFF2-40B4-BE49-F238E27FC236}">
                <a16:creationId xmlns:a16="http://schemas.microsoft.com/office/drawing/2014/main" id="{0AD30D2E-01CB-985C-287C-BF47F27ADE67}"/>
              </a:ext>
            </a:extLst>
          </p:cNvPr>
          <p:cNvSpPr/>
          <p:nvPr/>
        </p:nvSpPr>
        <p:spPr>
          <a:xfrm>
            <a:off x="3751718" y="5091628"/>
            <a:ext cx="2057400" cy="1330036"/>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Trained Classifier Network</a:t>
            </a:r>
            <a:endParaRPr lang="he-IL" dirty="0"/>
          </a:p>
        </p:txBody>
      </p:sp>
      <p:sp>
        <p:nvSpPr>
          <p:cNvPr id="28" name="תיבת טקסט 27">
            <a:extLst>
              <a:ext uri="{FF2B5EF4-FFF2-40B4-BE49-F238E27FC236}">
                <a16:creationId xmlns:a16="http://schemas.microsoft.com/office/drawing/2014/main" id="{FBFC31EA-2286-0599-F911-9F5C92E1FF39}"/>
              </a:ext>
            </a:extLst>
          </p:cNvPr>
          <p:cNvSpPr txBox="1"/>
          <p:nvPr/>
        </p:nvSpPr>
        <p:spPr>
          <a:xfrm>
            <a:off x="5969587" y="5507857"/>
            <a:ext cx="1141851" cy="646331"/>
          </a:xfrm>
          <a:prstGeom prst="rect">
            <a:avLst/>
          </a:prstGeom>
          <a:noFill/>
        </p:spPr>
        <p:txBody>
          <a:bodyPr wrap="none" rtlCol="1">
            <a:spAutoFit/>
          </a:bodyPr>
          <a:lstStyle/>
          <a:p>
            <a:r>
              <a:rPr lang="en-US" dirty="0">
                <a:solidFill>
                  <a:srgbClr val="002060"/>
                </a:solidFill>
              </a:rPr>
              <a:t>Prediction</a:t>
            </a:r>
            <a:endParaRPr lang="en-US" sz="1800" dirty="0">
              <a:solidFill>
                <a:srgbClr val="002060"/>
              </a:solidFill>
            </a:endParaRPr>
          </a:p>
          <a:p>
            <a:endParaRPr lang="he-IL" dirty="0"/>
          </a:p>
        </p:txBody>
      </p:sp>
      <p:cxnSp>
        <p:nvCxnSpPr>
          <p:cNvPr id="30" name="מחבר חץ ישר 29">
            <a:extLst>
              <a:ext uri="{FF2B5EF4-FFF2-40B4-BE49-F238E27FC236}">
                <a16:creationId xmlns:a16="http://schemas.microsoft.com/office/drawing/2014/main" id="{08F86BF8-3A39-8504-CB94-9F4FEE4ACAA5}"/>
              </a:ext>
            </a:extLst>
          </p:cNvPr>
          <p:cNvCxnSpPr>
            <a:cxnSpLocks/>
          </p:cNvCxnSpPr>
          <p:nvPr/>
        </p:nvCxnSpPr>
        <p:spPr>
          <a:xfrm>
            <a:off x="5774172" y="5819115"/>
            <a:ext cx="169354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7" name="מלבן 36">
            <a:extLst>
              <a:ext uri="{FF2B5EF4-FFF2-40B4-BE49-F238E27FC236}">
                <a16:creationId xmlns:a16="http://schemas.microsoft.com/office/drawing/2014/main" id="{D459DFA5-609D-13A6-59F0-BFFE687631D7}"/>
              </a:ext>
            </a:extLst>
          </p:cNvPr>
          <p:cNvSpPr/>
          <p:nvPr/>
        </p:nvSpPr>
        <p:spPr>
          <a:xfrm>
            <a:off x="10058400" y="2404439"/>
            <a:ext cx="2057400" cy="1330036"/>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Trained Classifier network</a:t>
            </a:r>
            <a:endParaRPr lang="he-IL" dirty="0"/>
          </a:p>
        </p:txBody>
      </p:sp>
      <p:cxnSp>
        <p:nvCxnSpPr>
          <p:cNvPr id="40" name="מחבר ישר 39">
            <a:extLst>
              <a:ext uri="{FF2B5EF4-FFF2-40B4-BE49-F238E27FC236}">
                <a16:creationId xmlns:a16="http://schemas.microsoft.com/office/drawing/2014/main" id="{766F6585-7AFB-71E4-DCE3-6CFE7313C4DB}"/>
              </a:ext>
            </a:extLst>
          </p:cNvPr>
          <p:cNvCxnSpPr>
            <a:cxnSpLocks/>
            <a:stCxn id="37" idx="2"/>
          </p:cNvCxnSpPr>
          <p:nvPr/>
        </p:nvCxnSpPr>
        <p:spPr>
          <a:xfrm>
            <a:off x="11087100" y="3734475"/>
            <a:ext cx="0" cy="804238"/>
          </a:xfrm>
          <a:prstGeom prst="line">
            <a:avLst/>
          </a:prstGeom>
        </p:spPr>
        <p:style>
          <a:lnRef idx="2">
            <a:schemeClr val="dk1"/>
          </a:lnRef>
          <a:fillRef idx="0">
            <a:schemeClr val="dk1"/>
          </a:fillRef>
          <a:effectRef idx="1">
            <a:schemeClr val="dk1"/>
          </a:effectRef>
          <a:fontRef idx="minor">
            <a:schemeClr val="tx1"/>
          </a:fontRef>
        </p:style>
      </p:cxnSp>
      <p:cxnSp>
        <p:nvCxnSpPr>
          <p:cNvPr id="42" name="מחבר ישר 41">
            <a:extLst>
              <a:ext uri="{FF2B5EF4-FFF2-40B4-BE49-F238E27FC236}">
                <a16:creationId xmlns:a16="http://schemas.microsoft.com/office/drawing/2014/main" id="{7BD09B9D-9711-89A1-55DF-72BEAFA8DFB9}"/>
              </a:ext>
            </a:extLst>
          </p:cNvPr>
          <p:cNvCxnSpPr>
            <a:cxnSpLocks/>
          </p:cNvCxnSpPr>
          <p:nvPr/>
        </p:nvCxnSpPr>
        <p:spPr>
          <a:xfrm flipH="1">
            <a:off x="4780418" y="4538713"/>
            <a:ext cx="6306682" cy="0"/>
          </a:xfrm>
          <a:prstGeom prst="line">
            <a:avLst/>
          </a:prstGeom>
        </p:spPr>
        <p:style>
          <a:lnRef idx="2">
            <a:schemeClr val="dk1"/>
          </a:lnRef>
          <a:fillRef idx="0">
            <a:schemeClr val="dk1"/>
          </a:fillRef>
          <a:effectRef idx="1">
            <a:schemeClr val="dk1"/>
          </a:effectRef>
          <a:fontRef idx="minor">
            <a:schemeClr val="tx1"/>
          </a:fontRef>
        </p:style>
      </p:cxnSp>
      <p:cxnSp>
        <p:nvCxnSpPr>
          <p:cNvPr id="45" name="מחבר ישר 44">
            <a:extLst>
              <a:ext uri="{FF2B5EF4-FFF2-40B4-BE49-F238E27FC236}">
                <a16:creationId xmlns:a16="http://schemas.microsoft.com/office/drawing/2014/main" id="{0B46EE9E-4096-26D0-4B0A-F2E7A8353FC3}"/>
              </a:ext>
            </a:extLst>
          </p:cNvPr>
          <p:cNvCxnSpPr>
            <a:cxnSpLocks/>
          </p:cNvCxnSpPr>
          <p:nvPr/>
        </p:nvCxnSpPr>
        <p:spPr>
          <a:xfrm>
            <a:off x="4780418" y="4538713"/>
            <a:ext cx="0" cy="552915"/>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86688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A62C6-168D-53BC-99CD-97AB9352D4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D9E2F-3F20-D0EE-27FD-52649323591D}"/>
              </a:ext>
            </a:extLst>
          </p:cNvPr>
          <p:cNvSpPr>
            <a:spLocks noGrp="1"/>
          </p:cNvSpPr>
          <p:nvPr>
            <p:ph type="title"/>
          </p:nvPr>
        </p:nvSpPr>
        <p:spPr/>
        <p:txBody>
          <a:bodyPr/>
          <a:lstStyle/>
          <a:p>
            <a:r>
              <a:rPr lang="en-US" dirty="0">
                <a:solidFill>
                  <a:srgbClr val="002060"/>
                </a:solidFill>
              </a:rPr>
              <a:t>Background</a:t>
            </a:r>
            <a:endParaRPr lang="he-IL" dirty="0">
              <a:solidFill>
                <a:srgbClr val="002060"/>
              </a:solidFill>
            </a:endParaRPr>
          </a:p>
        </p:txBody>
      </p:sp>
      <p:sp>
        <p:nvSpPr>
          <p:cNvPr id="5" name="Slide Number Placeholder 4">
            <a:extLst>
              <a:ext uri="{FF2B5EF4-FFF2-40B4-BE49-F238E27FC236}">
                <a16:creationId xmlns:a16="http://schemas.microsoft.com/office/drawing/2014/main" id="{84D165BC-8631-05BA-0636-BC21D7826D8E}"/>
              </a:ext>
            </a:extLst>
          </p:cNvPr>
          <p:cNvSpPr>
            <a:spLocks noGrp="1"/>
          </p:cNvSpPr>
          <p:nvPr>
            <p:ph type="sldNum" sz="quarter" idx="12"/>
          </p:nvPr>
        </p:nvSpPr>
        <p:spPr>
          <a:xfrm>
            <a:off x="9220200" y="6503035"/>
            <a:ext cx="2844800" cy="365125"/>
          </a:xfrm>
        </p:spPr>
        <p:txBody>
          <a:bodyPr/>
          <a:lstStyle/>
          <a:p>
            <a:fld id="{B01D9778-10B4-40FB-B4E4-44FA89A86639}" type="slidenum">
              <a:rPr lang="en-US" smtClean="0"/>
              <a:pPr/>
              <a:t>6</a:t>
            </a:fld>
            <a:endParaRPr lang="en-US" dirty="0"/>
          </a:p>
        </p:txBody>
      </p:sp>
      <p:sp>
        <p:nvSpPr>
          <p:cNvPr id="7" name="תיבת טקסט 6">
            <a:extLst>
              <a:ext uri="{FF2B5EF4-FFF2-40B4-BE49-F238E27FC236}">
                <a16:creationId xmlns:a16="http://schemas.microsoft.com/office/drawing/2014/main" id="{A944FF98-BF1C-292A-99ED-456F1DA17E9A}"/>
              </a:ext>
            </a:extLst>
          </p:cNvPr>
          <p:cNvSpPr txBox="1"/>
          <p:nvPr/>
        </p:nvSpPr>
        <p:spPr>
          <a:xfrm>
            <a:off x="243840" y="1143000"/>
            <a:ext cx="11353800" cy="6001643"/>
          </a:xfrm>
          <a:prstGeom prst="rect">
            <a:avLst/>
          </a:prstGeom>
          <a:noFill/>
        </p:spPr>
        <p:txBody>
          <a:bodyPr wrap="square" rtlCol="1">
            <a:spAutoFit/>
          </a:bodyPr>
          <a:lstStyle/>
          <a:p>
            <a:pPr marL="342900" indent="-342900">
              <a:buFont typeface="Arial" panose="020B0604020202020204" pitchFamily="34" charset="0"/>
              <a:buChar char="•"/>
            </a:pPr>
            <a:r>
              <a:rPr lang="en-US" sz="2400" dirty="0">
                <a:solidFill>
                  <a:srgbClr val="002060"/>
                </a:solidFill>
              </a:rPr>
              <a:t>Synthetic Aperture Radar (SAR) is a form of radar that is used to create 2D/3D images of objects.</a:t>
            </a:r>
          </a:p>
          <a:p>
            <a:pPr marL="342900" indent="-342900">
              <a:buFont typeface="Arial" panose="020B0604020202020204" pitchFamily="34" charset="0"/>
              <a:buChar char="•"/>
            </a:pPr>
            <a:r>
              <a:rPr lang="en-US" sz="2400" dirty="0">
                <a:solidFill>
                  <a:srgbClr val="002060"/>
                </a:solidFill>
              </a:rPr>
              <a:t>SAR basic principles </a:t>
            </a:r>
            <a:r>
              <a:rPr lang="en-US" sz="2000" dirty="0">
                <a:solidFill>
                  <a:srgbClr val="002060"/>
                </a:solidFill>
              </a:rPr>
              <a:t>[2] </a:t>
            </a:r>
            <a:r>
              <a:rPr lang="en-US" sz="2400" dirty="0">
                <a:solidFill>
                  <a:srgbClr val="002060"/>
                </a:solidFill>
              </a:rPr>
              <a:t>:</a:t>
            </a:r>
          </a:p>
          <a:p>
            <a:pPr marL="914400" lvl="1" indent="-457200">
              <a:buFont typeface="Arial" panose="020B0604020202020204" pitchFamily="34" charset="0"/>
              <a:buChar char="•"/>
            </a:pPr>
            <a:r>
              <a:rPr lang="en-US" sz="2400" b="1" dirty="0">
                <a:solidFill>
                  <a:srgbClr val="002060"/>
                </a:solidFill>
              </a:rPr>
              <a:t>Radar Signal Transmission</a:t>
            </a:r>
            <a:r>
              <a:rPr lang="en-US" sz="2400" dirty="0">
                <a:solidFill>
                  <a:srgbClr val="002060"/>
                </a:solidFill>
              </a:rPr>
              <a:t>: The SAR sends out pulses of radio waves (100kHz – 10GHz).</a:t>
            </a:r>
          </a:p>
          <a:p>
            <a:pPr marL="914400" lvl="1" indent="-457200">
              <a:buFont typeface="Arial" panose="020B0604020202020204" pitchFamily="34" charset="0"/>
              <a:buChar char="•"/>
            </a:pPr>
            <a:r>
              <a:rPr lang="en-US" sz="2400" b="1" dirty="0">
                <a:solidFill>
                  <a:srgbClr val="002060"/>
                </a:solidFill>
              </a:rPr>
              <a:t>Echo Collection</a:t>
            </a:r>
            <a:r>
              <a:rPr lang="en-US" sz="2400" dirty="0">
                <a:solidFill>
                  <a:srgbClr val="002060"/>
                </a:solidFill>
              </a:rPr>
              <a:t>: The radar collects the echoes reflected from the ground target.</a:t>
            </a:r>
          </a:p>
          <a:p>
            <a:pPr marL="914400" lvl="1" indent="-457200">
              <a:buFont typeface="Arial" panose="020B0604020202020204" pitchFamily="34" charset="0"/>
              <a:buChar char="•"/>
            </a:pPr>
            <a:r>
              <a:rPr lang="en-US" sz="2400" b="1" dirty="0">
                <a:solidFill>
                  <a:srgbClr val="002060"/>
                </a:solidFill>
              </a:rPr>
              <a:t>Data Integration</a:t>
            </a:r>
            <a:r>
              <a:rPr lang="en-US" sz="2400" dirty="0">
                <a:solidFill>
                  <a:srgbClr val="002060"/>
                </a:solidFill>
              </a:rPr>
              <a:t>: The radar integrates the received signals over time and space.</a:t>
            </a:r>
          </a:p>
          <a:p>
            <a:pPr marL="914400" lvl="1" indent="-457200">
              <a:buFont typeface="Arial" panose="020B0604020202020204" pitchFamily="34" charset="0"/>
              <a:buChar char="•"/>
            </a:pPr>
            <a:r>
              <a:rPr lang="en-US" sz="2400" b="1" dirty="0">
                <a:solidFill>
                  <a:srgbClr val="002060"/>
                </a:solidFill>
              </a:rPr>
              <a:t>Signal processing</a:t>
            </a:r>
            <a:r>
              <a:rPr lang="en-US" sz="2400" dirty="0">
                <a:solidFill>
                  <a:srgbClr val="002060"/>
                </a:solidFill>
              </a:rPr>
              <a:t>: Advanced signal processing techniques used to create a final image with enhanced resolution.</a:t>
            </a:r>
          </a:p>
          <a:p>
            <a:pPr lvl="1"/>
            <a:endParaRPr lang="en-US" sz="2400" dirty="0">
              <a:solidFill>
                <a:srgbClr val="002060"/>
              </a:solidFill>
            </a:endParaRPr>
          </a:p>
          <a:p>
            <a:pPr marL="342900" indent="-342900">
              <a:buFont typeface="Arial" panose="020B0604020202020204" pitchFamily="34" charset="0"/>
              <a:buChar char="•"/>
            </a:pPr>
            <a:r>
              <a:rPr lang="en-US" sz="2400" dirty="0">
                <a:solidFill>
                  <a:srgbClr val="002060"/>
                </a:solidFill>
              </a:rPr>
              <a:t>SAR image processing require knowing the following:</a:t>
            </a:r>
          </a:p>
          <a:p>
            <a:pPr marL="914400" lvl="1" indent="-457200">
              <a:buFont typeface="Arial" panose="020B0604020202020204" pitchFamily="34" charset="0"/>
              <a:buChar char="•"/>
            </a:pPr>
            <a:r>
              <a:rPr lang="en-US" sz="2400" b="1" dirty="0">
                <a:solidFill>
                  <a:srgbClr val="002060"/>
                </a:solidFill>
              </a:rPr>
              <a:t>Target Azimuth</a:t>
            </a:r>
            <a:r>
              <a:rPr lang="en-US" sz="2400" dirty="0">
                <a:solidFill>
                  <a:srgbClr val="002060"/>
                </a:solidFill>
              </a:rPr>
              <a:t>: Pitch Angle.</a:t>
            </a:r>
          </a:p>
          <a:p>
            <a:pPr marL="914400" lvl="1" indent="-457200">
              <a:buFont typeface="Arial" panose="020B0604020202020204" pitchFamily="34" charset="0"/>
              <a:buChar char="•"/>
            </a:pPr>
            <a:r>
              <a:rPr lang="en-US" sz="2400" b="1" dirty="0">
                <a:solidFill>
                  <a:srgbClr val="002060"/>
                </a:solidFill>
              </a:rPr>
              <a:t>Flight Altitude</a:t>
            </a:r>
            <a:r>
              <a:rPr lang="en-US" sz="2400" dirty="0">
                <a:solidFill>
                  <a:srgbClr val="002060"/>
                </a:solidFill>
              </a:rPr>
              <a:t>: Z Height.</a:t>
            </a:r>
          </a:p>
          <a:p>
            <a:pPr marL="914400" lvl="1" indent="-457200">
              <a:buFont typeface="Arial" panose="020B0604020202020204" pitchFamily="34" charset="0"/>
              <a:buChar char="•"/>
            </a:pPr>
            <a:r>
              <a:rPr lang="en-US" sz="2400" b="1" dirty="0">
                <a:solidFill>
                  <a:srgbClr val="002060"/>
                </a:solidFill>
              </a:rPr>
              <a:t>Flying Speed</a:t>
            </a:r>
            <a:r>
              <a:rPr lang="en-US" sz="2400" dirty="0">
                <a:solidFill>
                  <a:srgbClr val="002060"/>
                </a:solidFill>
              </a:rPr>
              <a:t>: Direction and Amplitude.</a:t>
            </a:r>
          </a:p>
          <a:p>
            <a:pPr marL="914400" lvl="1" indent="-457200">
              <a:buFont typeface="Arial" panose="020B0604020202020204" pitchFamily="34" charset="0"/>
              <a:buChar char="•"/>
            </a:pPr>
            <a:endParaRPr lang="en-US" sz="2400" dirty="0"/>
          </a:p>
          <a:p>
            <a:pPr marL="285750" indent="-285750">
              <a:buFontTx/>
              <a:buChar char="-"/>
            </a:pPr>
            <a:endParaRPr lang="en-US" sz="2400" dirty="0"/>
          </a:p>
        </p:txBody>
      </p:sp>
      <p:pic>
        <p:nvPicPr>
          <p:cNvPr id="4" name="תמונה 3">
            <a:extLst>
              <a:ext uri="{FF2B5EF4-FFF2-40B4-BE49-F238E27FC236}">
                <a16:creationId xmlns:a16="http://schemas.microsoft.com/office/drawing/2014/main" id="{FD80B578-6F84-2A2C-1000-747497050C92}"/>
              </a:ext>
            </a:extLst>
          </p:cNvPr>
          <p:cNvPicPr>
            <a:picLocks noChangeAspect="1"/>
          </p:cNvPicPr>
          <p:nvPr/>
        </p:nvPicPr>
        <p:blipFill>
          <a:blip r:embed="rId3"/>
          <a:stretch>
            <a:fillRect/>
          </a:stretch>
        </p:blipFill>
        <p:spPr>
          <a:xfrm>
            <a:off x="7848600" y="4179852"/>
            <a:ext cx="3882908" cy="2601948"/>
          </a:xfrm>
          <a:prstGeom prst="rect">
            <a:avLst/>
          </a:prstGeom>
        </p:spPr>
      </p:pic>
    </p:spTree>
    <p:extLst>
      <p:ext uri="{BB962C8B-B14F-4D97-AF65-F5344CB8AC3E}">
        <p14:creationId xmlns:p14="http://schemas.microsoft.com/office/powerpoint/2010/main" val="341490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A62C6-168D-53BC-99CD-97AB9352D4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D9E2F-3F20-D0EE-27FD-52649323591D}"/>
              </a:ext>
            </a:extLst>
          </p:cNvPr>
          <p:cNvSpPr>
            <a:spLocks noGrp="1"/>
          </p:cNvSpPr>
          <p:nvPr>
            <p:ph type="title"/>
          </p:nvPr>
        </p:nvSpPr>
        <p:spPr/>
        <p:txBody>
          <a:bodyPr/>
          <a:lstStyle/>
          <a:p>
            <a:r>
              <a:rPr lang="en-US" dirty="0">
                <a:solidFill>
                  <a:srgbClr val="002060"/>
                </a:solidFill>
              </a:rPr>
              <a:t>Background – SAR Pros/Cons</a:t>
            </a:r>
            <a:endParaRPr lang="he-IL" dirty="0">
              <a:solidFill>
                <a:srgbClr val="002060"/>
              </a:solidFill>
            </a:endParaRPr>
          </a:p>
        </p:txBody>
      </p:sp>
      <p:sp>
        <p:nvSpPr>
          <p:cNvPr id="5" name="Slide Number Placeholder 4">
            <a:extLst>
              <a:ext uri="{FF2B5EF4-FFF2-40B4-BE49-F238E27FC236}">
                <a16:creationId xmlns:a16="http://schemas.microsoft.com/office/drawing/2014/main" id="{84D165BC-8631-05BA-0636-BC21D7826D8E}"/>
              </a:ext>
            </a:extLst>
          </p:cNvPr>
          <p:cNvSpPr>
            <a:spLocks noGrp="1"/>
          </p:cNvSpPr>
          <p:nvPr>
            <p:ph type="sldNum" sz="quarter" idx="12"/>
          </p:nvPr>
        </p:nvSpPr>
        <p:spPr/>
        <p:txBody>
          <a:bodyPr/>
          <a:lstStyle/>
          <a:p>
            <a:fld id="{B01D9778-10B4-40FB-B4E4-44FA89A86639}" type="slidenum">
              <a:rPr lang="en-US" smtClean="0"/>
              <a:pPr/>
              <a:t>7</a:t>
            </a:fld>
            <a:endParaRPr lang="en-US"/>
          </a:p>
        </p:txBody>
      </p:sp>
      <p:sp>
        <p:nvSpPr>
          <p:cNvPr id="7" name="תיבת טקסט 6">
            <a:extLst>
              <a:ext uri="{FF2B5EF4-FFF2-40B4-BE49-F238E27FC236}">
                <a16:creationId xmlns:a16="http://schemas.microsoft.com/office/drawing/2014/main" id="{A944FF98-BF1C-292A-99ED-456F1DA17E9A}"/>
              </a:ext>
            </a:extLst>
          </p:cNvPr>
          <p:cNvSpPr txBox="1"/>
          <p:nvPr/>
        </p:nvSpPr>
        <p:spPr>
          <a:xfrm>
            <a:off x="243840" y="1143000"/>
            <a:ext cx="11353800" cy="5816977"/>
          </a:xfrm>
          <a:prstGeom prst="rect">
            <a:avLst/>
          </a:prstGeom>
          <a:noFill/>
        </p:spPr>
        <p:txBody>
          <a:bodyPr wrap="square" rtlCol="1">
            <a:spAutoFit/>
          </a:bodyPr>
          <a:lstStyle/>
          <a:p>
            <a:pPr marL="342900" indent="-342900">
              <a:buFont typeface="Arial" panose="020B0604020202020204" pitchFamily="34" charset="0"/>
              <a:buChar char="•"/>
            </a:pPr>
            <a:r>
              <a:rPr lang="en-US" sz="2400" dirty="0">
                <a:solidFill>
                  <a:srgbClr val="002060"/>
                </a:solidFill>
              </a:rPr>
              <a:t>SAR  Pros:</a:t>
            </a:r>
          </a:p>
          <a:p>
            <a:pPr marL="800100" lvl="1" indent="-342900">
              <a:buFont typeface="Arial" panose="020B0604020202020204" pitchFamily="34" charset="0"/>
              <a:buChar char="•"/>
            </a:pPr>
            <a:r>
              <a:rPr lang="en-US" sz="2400" dirty="0">
                <a:solidFill>
                  <a:srgbClr val="002060"/>
                </a:solidFill>
              </a:rPr>
              <a:t>Can be mounted on a moving platform such as aircraft or spacecraft.</a:t>
            </a:r>
          </a:p>
          <a:p>
            <a:pPr marL="800100" lvl="1" indent="-342900">
              <a:buFont typeface="Arial" panose="020B0604020202020204" pitchFamily="34" charset="0"/>
              <a:buChar char="•"/>
            </a:pPr>
            <a:r>
              <a:rPr lang="en-US" sz="2400" dirty="0">
                <a:solidFill>
                  <a:srgbClr val="002060"/>
                </a:solidFill>
              </a:rPr>
              <a:t>Capable of generating high resolution images.</a:t>
            </a:r>
          </a:p>
          <a:p>
            <a:pPr marL="800100" lvl="1" indent="-342900">
              <a:buFont typeface="Arial" panose="020B0604020202020204" pitchFamily="34" charset="0"/>
              <a:buChar char="•"/>
            </a:pPr>
            <a:r>
              <a:rPr lang="en-US" sz="2400" b="1" dirty="0">
                <a:solidFill>
                  <a:srgbClr val="002060"/>
                </a:solidFill>
              </a:rPr>
              <a:t>Independent</a:t>
            </a:r>
            <a:r>
              <a:rPr lang="en-US" sz="2400" dirty="0">
                <a:solidFill>
                  <a:srgbClr val="002060"/>
                </a:solidFill>
              </a:rPr>
              <a:t>* of weather, can work during the day and the night.</a:t>
            </a:r>
          </a:p>
          <a:p>
            <a:pPr marL="800100" lvl="1" indent="-342900">
              <a:buFont typeface="Arial" panose="020B0604020202020204" pitchFamily="34" charset="0"/>
              <a:buChar char="•"/>
            </a:pPr>
            <a:r>
              <a:rPr lang="en-US" sz="2400" dirty="0">
                <a:solidFill>
                  <a:srgbClr val="002060"/>
                </a:solidFill>
              </a:rPr>
              <a:t>Resolution doesn’t depend on flight altitude [2].</a:t>
            </a:r>
          </a:p>
          <a:p>
            <a:pPr marL="342900" indent="-342900">
              <a:buFont typeface="Arial" panose="020B0604020202020204" pitchFamily="34" charset="0"/>
              <a:buChar char="•"/>
            </a:pPr>
            <a:r>
              <a:rPr lang="en-US" sz="2400" dirty="0">
                <a:solidFill>
                  <a:srgbClr val="002060"/>
                </a:solidFill>
              </a:rPr>
              <a:t>SAR Cons:</a:t>
            </a:r>
          </a:p>
          <a:p>
            <a:pPr marL="800100" lvl="1" indent="-342900">
              <a:buFont typeface="Arial" panose="020B0604020202020204" pitchFamily="34" charset="0"/>
              <a:buChar char="•"/>
            </a:pPr>
            <a:r>
              <a:rPr lang="en-US" sz="2400" dirty="0">
                <a:solidFill>
                  <a:srgbClr val="002060"/>
                </a:solidFill>
              </a:rPr>
              <a:t>Takes long time (minutes to hours) to generate a single image, each image require several radar echoes to be collected over time.</a:t>
            </a:r>
          </a:p>
          <a:p>
            <a:pPr marL="800100" lvl="1" indent="-342900">
              <a:buFont typeface="Arial" panose="020B0604020202020204" pitchFamily="34" charset="0"/>
              <a:buChar char="•"/>
            </a:pPr>
            <a:r>
              <a:rPr lang="en-US" sz="2400" dirty="0">
                <a:solidFill>
                  <a:srgbClr val="002060"/>
                </a:solidFill>
              </a:rPr>
              <a:t>Image depend on environmental conditions – </a:t>
            </a:r>
            <a:r>
              <a:rPr lang="en-US" sz="2400" b="1" dirty="0">
                <a:solidFill>
                  <a:srgbClr val="002060"/>
                </a:solidFill>
              </a:rPr>
              <a:t>different reflection coefficient</a:t>
            </a:r>
            <a:r>
              <a:rPr lang="en-US" sz="2400" dirty="0">
                <a:solidFill>
                  <a:srgbClr val="002060"/>
                </a:solidFill>
              </a:rPr>
              <a:t>.</a:t>
            </a:r>
          </a:p>
          <a:p>
            <a:pPr marL="800100" lvl="1" indent="-342900">
              <a:buFont typeface="Arial" panose="020B0604020202020204" pitchFamily="34" charset="0"/>
              <a:buChar char="•"/>
            </a:pPr>
            <a:r>
              <a:rPr lang="en-US" sz="2400" dirty="0">
                <a:solidFill>
                  <a:srgbClr val="002060"/>
                </a:solidFill>
              </a:rPr>
              <a:t>Need to know moving speed, height and target location.</a:t>
            </a:r>
          </a:p>
          <a:p>
            <a:pPr marL="800100" lvl="1" indent="-342900">
              <a:buFont typeface="Arial" panose="020B0604020202020204" pitchFamily="34" charset="0"/>
              <a:buChar char="•"/>
            </a:pPr>
            <a:r>
              <a:rPr lang="en-US" sz="2400" dirty="0">
                <a:solidFill>
                  <a:srgbClr val="002060"/>
                </a:solidFill>
              </a:rPr>
              <a:t>Only works on static targets.</a:t>
            </a:r>
          </a:p>
          <a:p>
            <a:pPr marL="800100" lvl="1" indent="-342900">
              <a:buFont typeface="Arial" panose="020B0604020202020204" pitchFamily="34" charset="0"/>
              <a:buChar char="•"/>
            </a:pPr>
            <a:r>
              <a:rPr lang="en-US" sz="2400" dirty="0">
                <a:solidFill>
                  <a:srgbClr val="002060"/>
                </a:solidFill>
              </a:rPr>
              <a:t>Very difficult to visual interpretate without specialized training – </a:t>
            </a:r>
            <a:r>
              <a:rPr lang="en-US" sz="2400" b="1" dirty="0">
                <a:solidFill>
                  <a:srgbClr val="FF0000"/>
                </a:solidFill>
              </a:rPr>
              <a:t>Project Goal To Improve this issue</a:t>
            </a:r>
          </a:p>
          <a:p>
            <a:pPr marL="800100" lvl="1" indent="-342900">
              <a:buFont typeface="Arial" panose="020B0604020202020204" pitchFamily="34" charset="0"/>
              <a:buChar char="•"/>
            </a:pPr>
            <a:r>
              <a:rPr lang="en-US" sz="2400" dirty="0">
                <a:solidFill>
                  <a:srgbClr val="002060"/>
                </a:solidFill>
              </a:rPr>
              <a:t>High computational requirements for data processing</a:t>
            </a:r>
          </a:p>
          <a:p>
            <a:endParaRPr lang="en-US" dirty="0"/>
          </a:p>
          <a:p>
            <a:r>
              <a:rPr lang="en-US" dirty="0"/>
              <a:t>*</a:t>
            </a:r>
            <a:r>
              <a:rPr lang="en-US" sz="1600" dirty="0"/>
              <a:t>Heavy rain can degrade SAR image quality due to increased signal attenuation and scattering.</a:t>
            </a:r>
            <a:endParaRPr lang="en-US" sz="2400" dirty="0"/>
          </a:p>
        </p:txBody>
      </p:sp>
    </p:spTree>
    <p:extLst>
      <p:ext uri="{BB962C8B-B14F-4D97-AF65-F5344CB8AC3E}">
        <p14:creationId xmlns:p14="http://schemas.microsoft.com/office/powerpoint/2010/main" val="8432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3A62C6-168D-53BC-99CD-97AB9352D4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D9E2F-3F20-D0EE-27FD-52649323591D}"/>
              </a:ext>
            </a:extLst>
          </p:cNvPr>
          <p:cNvSpPr>
            <a:spLocks noGrp="1"/>
          </p:cNvSpPr>
          <p:nvPr>
            <p:ph type="title"/>
          </p:nvPr>
        </p:nvSpPr>
        <p:spPr/>
        <p:txBody>
          <a:bodyPr/>
          <a:lstStyle/>
          <a:p>
            <a:r>
              <a:rPr lang="en-US" dirty="0">
                <a:solidFill>
                  <a:srgbClr val="002060"/>
                </a:solidFill>
              </a:rPr>
              <a:t>Background – Resolution</a:t>
            </a:r>
            <a:endParaRPr lang="he-IL" dirty="0">
              <a:solidFill>
                <a:srgbClr val="002060"/>
              </a:solidFill>
            </a:endParaRPr>
          </a:p>
        </p:txBody>
      </p:sp>
      <p:sp>
        <p:nvSpPr>
          <p:cNvPr id="5" name="Slide Number Placeholder 4">
            <a:extLst>
              <a:ext uri="{FF2B5EF4-FFF2-40B4-BE49-F238E27FC236}">
                <a16:creationId xmlns:a16="http://schemas.microsoft.com/office/drawing/2014/main" id="{84D165BC-8631-05BA-0636-BC21D7826D8E}"/>
              </a:ext>
            </a:extLst>
          </p:cNvPr>
          <p:cNvSpPr>
            <a:spLocks noGrp="1"/>
          </p:cNvSpPr>
          <p:nvPr>
            <p:ph type="sldNum" sz="quarter" idx="12"/>
          </p:nvPr>
        </p:nvSpPr>
        <p:spPr/>
        <p:txBody>
          <a:bodyPr/>
          <a:lstStyle/>
          <a:p>
            <a:fld id="{B01D9778-10B4-40FB-B4E4-44FA89A86639}" type="slidenum">
              <a:rPr lang="en-US" smtClean="0"/>
              <a:pPr/>
              <a:t>8</a:t>
            </a:fld>
            <a:endParaRPr lang="en-US"/>
          </a:p>
        </p:txBody>
      </p:sp>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A944FF98-BF1C-292A-99ED-456F1DA17E9A}"/>
                  </a:ext>
                </a:extLst>
              </p:cNvPr>
              <p:cNvSpPr txBox="1"/>
              <p:nvPr/>
            </p:nvSpPr>
            <p:spPr>
              <a:xfrm>
                <a:off x="243840" y="1143000"/>
                <a:ext cx="11353800" cy="5609613"/>
              </a:xfrm>
              <a:prstGeom prst="rect">
                <a:avLst/>
              </a:prstGeom>
              <a:noFill/>
            </p:spPr>
            <p:txBody>
              <a:bodyPr wrap="square" rtlCol="1">
                <a:spAutoFit/>
              </a:bodyPr>
              <a:lstStyle/>
              <a:p>
                <a:pPr marL="342900" indent="-342900">
                  <a:buFont typeface="Arial" panose="020B0604020202020204" pitchFamily="34" charset="0"/>
                  <a:buChar char="•"/>
                </a:pPr>
                <a:endParaRPr lang="en-US" sz="2400" dirty="0">
                  <a:solidFill>
                    <a:srgbClr val="002060"/>
                  </a:solidFill>
                </a:endParaRPr>
              </a:p>
              <a:p>
                <a:pPr marL="342900" indent="-342900">
                  <a:buFont typeface="Arial" panose="020B0604020202020204" pitchFamily="34" charset="0"/>
                  <a:buChar char="•"/>
                </a:pPr>
                <a:endParaRPr lang="en-US" sz="2400" dirty="0">
                  <a:solidFill>
                    <a:srgbClr val="002060"/>
                  </a:solidFill>
                </a:endParaRPr>
              </a:p>
              <a:p>
                <a:pPr marL="342900" indent="-342900">
                  <a:buFont typeface="Arial" panose="020B0604020202020204" pitchFamily="34" charset="0"/>
                  <a:buChar char="•"/>
                </a:pPr>
                <a:endParaRPr lang="en-US" sz="2400" dirty="0">
                  <a:solidFill>
                    <a:srgbClr val="002060"/>
                  </a:solidFill>
                </a:endParaRPr>
              </a:p>
              <a:p>
                <a:pPr marL="342900" indent="-342900">
                  <a:buFont typeface="Arial" panose="020B0604020202020204" pitchFamily="34" charset="0"/>
                  <a:buChar char="•"/>
                </a:pPr>
                <a:endParaRPr lang="en-US" sz="2400" dirty="0">
                  <a:solidFill>
                    <a:srgbClr val="002060"/>
                  </a:solidFill>
                </a:endParaRPr>
              </a:p>
              <a:p>
                <a:pPr marL="342900" indent="-342900">
                  <a:buFont typeface="Arial" panose="020B0604020202020204" pitchFamily="34" charset="0"/>
                  <a:buChar char="•"/>
                </a:pPr>
                <a:endParaRPr lang="en-US" sz="2400" dirty="0">
                  <a:solidFill>
                    <a:srgbClr val="002060"/>
                  </a:solidFill>
                </a:endParaRPr>
              </a:p>
              <a:p>
                <a:pPr marL="342900" indent="-342900">
                  <a:buFont typeface="Arial" panose="020B0604020202020204" pitchFamily="34" charset="0"/>
                  <a:buChar char="•"/>
                </a:pPr>
                <a:endParaRPr lang="en-US" sz="2400" dirty="0">
                  <a:solidFill>
                    <a:srgbClr val="002060"/>
                  </a:solidFill>
                </a:endParaRPr>
              </a:p>
              <a:p>
                <a:pPr marL="342900" indent="-342900">
                  <a:buFont typeface="Arial" panose="020B0604020202020204" pitchFamily="34" charset="0"/>
                  <a:buChar char="•"/>
                </a:pPr>
                <a:endParaRPr lang="en-US" sz="2400" dirty="0">
                  <a:solidFill>
                    <a:srgbClr val="002060"/>
                  </a:solidFill>
                </a:endParaRPr>
              </a:p>
              <a:p>
                <a:pPr marL="342900" indent="-342900">
                  <a:buFont typeface="Arial" panose="020B0604020202020204" pitchFamily="34" charset="0"/>
                  <a:buChar char="•"/>
                </a:pPr>
                <a:endParaRPr lang="en-US" sz="2400" dirty="0">
                  <a:solidFill>
                    <a:srgbClr val="002060"/>
                  </a:solidFill>
                </a:endParaRPr>
              </a:p>
              <a:p>
                <a:pPr marL="342900" indent="-342900">
                  <a:buFont typeface="Arial" panose="020B0604020202020204" pitchFamily="34" charset="0"/>
                  <a:buChar char="•"/>
                </a:pPr>
                <a:r>
                  <a:rPr lang="en-US" sz="2000" dirty="0">
                    <a:solidFill>
                      <a:srgbClr val="002060"/>
                    </a:solidFill>
                  </a:rPr>
                  <a:t>The phase of the radar signal is given by: </a:t>
                </a:r>
                <a14:m>
                  <m:oMath xmlns:m="http://schemas.openxmlformats.org/officeDocument/2006/math">
                    <m:r>
                      <a:rPr lang="en-US" sz="2000" b="0" i="1" smtClean="0">
                        <a:solidFill>
                          <a:srgbClr val="002060"/>
                        </a:solidFill>
                        <a:latin typeface="Cambria Math" panose="02040503050406030204" pitchFamily="18" charset="0"/>
                      </a:rPr>
                      <m:t>−</m:t>
                    </m:r>
                    <m:f>
                      <m:fPr>
                        <m:ctrlPr>
                          <a:rPr lang="en-US" sz="2000" b="0" i="1" smtClean="0">
                            <a:solidFill>
                              <a:srgbClr val="002060"/>
                            </a:solidFill>
                            <a:latin typeface="Cambria Math" panose="02040503050406030204" pitchFamily="18" charset="0"/>
                          </a:rPr>
                        </m:ctrlPr>
                      </m:fPr>
                      <m:num>
                        <m:r>
                          <a:rPr lang="en-US" sz="2000" b="0" i="1" smtClean="0">
                            <a:solidFill>
                              <a:srgbClr val="002060"/>
                            </a:solidFill>
                            <a:latin typeface="Cambria Math" panose="02040503050406030204" pitchFamily="18" charset="0"/>
                          </a:rPr>
                          <m:t>4</m:t>
                        </m:r>
                        <m:r>
                          <a:rPr lang="en-US" sz="2000" b="0" i="1" smtClean="0">
                            <a:solidFill>
                              <a:srgbClr val="002060"/>
                            </a:solidFill>
                            <a:latin typeface="Cambria Math" panose="02040503050406030204" pitchFamily="18" charset="0"/>
                          </a:rPr>
                          <m:t>𝜋</m:t>
                        </m:r>
                        <m:r>
                          <a:rPr lang="en-US" sz="2000" b="0" i="1" smtClean="0">
                            <a:solidFill>
                              <a:srgbClr val="002060"/>
                            </a:solidFill>
                            <a:latin typeface="Cambria Math" panose="02040503050406030204" pitchFamily="18" charset="0"/>
                          </a:rPr>
                          <m:t>𝑅</m:t>
                        </m:r>
                        <m:d>
                          <m:dPr>
                            <m:ctrlPr>
                              <a:rPr lang="en-US" sz="2000" b="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𝑠</m:t>
                            </m:r>
                          </m:e>
                        </m:d>
                      </m:num>
                      <m:den>
                        <m:r>
                          <a:rPr lang="en-US" sz="2000" b="0" i="1" smtClean="0">
                            <a:solidFill>
                              <a:srgbClr val="002060"/>
                            </a:solidFill>
                            <a:latin typeface="Cambria Math" panose="02040503050406030204" pitchFamily="18" charset="0"/>
                          </a:rPr>
                          <m:t>𝜆</m:t>
                        </m:r>
                      </m:den>
                    </m:f>
                  </m:oMath>
                </a14:m>
                <a:endParaRPr lang="en-US" sz="2000" b="0" dirty="0">
                  <a:solidFill>
                    <a:srgbClr val="002060"/>
                  </a:solidFill>
                </a:endParaRPr>
              </a:p>
              <a:p>
                <a:pPr marL="342900" indent="-342900">
                  <a:buFont typeface="Arial" panose="020B0604020202020204" pitchFamily="34" charset="0"/>
                  <a:buChar char="•"/>
                </a:pPr>
                <a:r>
                  <a:rPr lang="en-US" sz="2000" dirty="0">
                    <a:solidFill>
                      <a:srgbClr val="002060"/>
                    </a:solidFill>
                  </a:rPr>
                  <a:t>The changing distance can be written as:</a:t>
                </a:r>
                <a14:m>
                  <m:oMath xmlns:m="http://schemas.openxmlformats.org/officeDocument/2006/math">
                    <m:r>
                      <a:rPr lang="en-US" sz="2000" b="0" i="0" smtClean="0">
                        <a:solidFill>
                          <a:srgbClr val="002060"/>
                        </a:solidFill>
                        <a:latin typeface="Cambria Math" panose="02040503050406030204" pitchFamily="18" charset="0"/>
                      </a:rPr>
                      <m:t> </m:t>
                    </m:r>
                    <m:r>
                      <a:rPr lang="en-US" sz="2000" b="0" i="1" smtClean="0">
                        <a:solidFill>
                          <a:srgbClr val="002060"/>
                        </a:solidFill>
                        <a:latin typeface="Cambria Math" panose="02040503050406030204" pitchFamily="18" charset="0"/>
                      </a:rPr>
                      <m:t>𝑅</m:t>
                    </m:r>
                    <m:d>
                      <m:dPr>
                        <m:ctrlPr>
                          <a:rPr lang="en-US" sz="2000" b="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𝑠</m:t>
                        </m:r>
                      </m:e>
                    </m:d>
                    <m:r>
                      <a:rPr lang="en-US" sz="2000" b="0" i="1" smtClean="0">
                        <a:solidFill>
                          <a:srgbClr val="002060"/>
                        </a:solidFill>
                        <a:latin typeface="Cambria Math" panose="02040503050406030204" pitchFamily="18" charset="0"/>
                      </a:rPr>
                      <m:t>=</m:t>
                    </m:r>
                    <m:rad>
                      <m:radPr>
                        <m:degHide m:val="on"/>
                        <m:ctrlPr>
                          <a:rPr lang="en-US" sz="2000" b="0" i="1" smtClean="0">
                            <a:solidFill>
                              <a:srgbClr val="002060"/>
                            </a:solidFill>
                            <a:latin typeface="Cambria Math" panose="02040503050406030204" pitchFamily="18" charset="0"/>
                          </a:rPr>
                        </m:ctrlPr>
                      </m:radPr>
                      <m:deg/>
                      <m:e>
                        <m:sSubSup>
                          <m:sSubSupPr>
                            <m:ctrlPr>
                              <a:rPr lang="en-US" sz="2000" b="0" i="1" smtClean="0">
                                <a:solidFill>
                                  <a:srgbClr val="002060"/>
                                </a:solidFill>
                                <a:latin typeface="Cambria Math" panose="02040503050406030204" pitchFamily="18" charset="0"/>
                              </a:rPr>
                            </m:ctrlPr>
                          </m:sSubSupPr>
                          <m:e>
                            <m:r>
                              <a:rPr lang="en-US" sz="2000" b="0" i="1" smtClean="0">
                                <a:solidFill>
                                  <a:srgbClr val="002060"/>
                                </a:solidFill>
                                <a:latin typeface="Cambria Math" panose="02040503050406030204" pitchFamily="18" charset="0"/>
                              </a:rPr>
                              <m:t>𝑅</m:t>
                            </m:r>
                          </m:e>
                          <m:sub>
                            <m:r>
                              <a:rPr lang="en-US" sz="2000" b="0" i="1" smtClean="0">
                                <a:solidFill>
                                  <a:srgbClr val="002060"/>
                                </a:solidFill>
                                <a:latin typeface="Cambria Math" panose="02040503050406030204" pitchFamily="18" charset="0"/>
                              </a:rPr>
                              <m:t>0</m:t>
                            </m:r>
                          </m:sub>
                          <m:sup>
                            <m:r>
                              <a:rPr lang="en-US" sz="2000" b="0" i="1" smtClean="0">
                                <a:solidFill>
                                  <a:srgbClr val="002060"/>
                                </a:solidFill>
                                <a:latin typeface="Cambria Math" panose="02040503050406030204" pitchFamily="18" charset="0"/>
                              </a:rPr>
                              <m:t>2</m:t>
                            </m:r>
                          </m:sup>
                        </m:sSubSup>
                        <m:r>
                          <a:rPr lang="en-US" sz="2000" b="0" i="1" smtClean="0">
                            <a:solidFill>
                              <a:srgbClr val="002060"/>
                            </a:solidFill>
                            <a:latin typeface="Cambria Math" panose="02040503050406030204" pitchFamily="18" charset="0"/>
                          </a:rPr>
                          <m:t>+</m:t>
                        </m:r>
                        <m:sSup>
                          <m:sSupPr>
                            <m:ctrlPr>
                              <a:rPr lang="en-US" sz="2000" b="0" i="1" smtClean="0">
                                <a:solidFill>
                                  <a:srgbClr val="002060"/>
                                </a:solidFill>
                                <a:latin typeface="Cambria Math" panose="02040503050406030204" pitchFamily="18" charset="0"/>
                              </a:rPr>
                            </m:ctrlPr>
                          </m:sSupPr>
                          <m:e>
                            <m:r>
                              <a:rPr lang="en-US" sz="2000" b="0" i="1" smtClean="0">
                                <a:solidFill>
                                  <a:srgbClr val="002060"/>
                                </a:solidFill>
                                <a:latin typeface="Cambria Math" panose="02040503050406030204" pitchFamily="18" charset="0"/>
                              </a:rPr>
                              <m:t>𝑣</m:t>
                            </m:r>
                          </m:e>
                          <m:sup>
                            <m:r>
                              <a:rPr lang="en-US" sz="2000" b="0" i="1" smtClean="0">
                                <a:solidFill>
                                  <a:srgbClr val="002060"/>
                                </a:solidFill>
                                <a:latin typeface="Cambria Math" panose="02040503050406030204" pitchFamily="18" charset="0"/>
                              </a:rPr>
                              <m:t>2</m:t>
                            </m:r>
                          </m:sup>
                        </m:sSup>
                        <m:sSup>
                          <m:sSupPr>
                            <m:ctrlPr>
                              <a:rPr lang="en-US" sz="2000" b="0" i="1" smtClean="0">
                                <a:solidFill>
                                  <a:srgbClr val="002060"/>
                                </a:solidFill>
                                <a:latin typeface="Cambria Math" panose="02040503050406030204" pitchFamily="18" charset="0"/>
                              </a:rPr>
                            </m:ctrlPr>
                          </m:sSupPr>
                          <m:e>
                            <m:r>
                              <a:rPr lang="en-US" sz="2000" b="0" i="1" smtClean="0">
                                <a:solidFill>
                                  <a:srgbClr val="002060"/>
                                </a:solidFill>
                                <a:latin typeface="Cambria Math" panose="02040503050406030204" pitchFamily="18" charset="0"/>
                              </a:rPr>
                              <m:t>𝑠</m:t>
                            </m:r>
                          </m:e>
                          <m:sup>
                            <m:r>
                              <a:rPr lang="en-US" sz="2000" b="0" i="1" smtClean="0">
                                <a:solidFill>
                                  <a:srgbClr val="002060"/>
                                </a:solidFill>
                                <a:latin typeface="Cambria Math" panose="02040503050406030204" pitchFamily="18" charset="0"/>
                              </a:rPr>
                              <m:t>2</m:t>
                            </m:r>
                          </m:sup>
                        </m:sSup>
                      </m:e>
                    </m:rad>
                  </m:oMath>
                </a14:m>
                <a:r>
                  <a:rPr lang="en-US" sz="2000" dirty="0">
                    <a:solidFill>
                      <a:srgbClr val="002060"/>
                    </a:solidFill>
                  </a:rPr>
                  <a:t>, s is the time along the flight path.</a:t>
                </a:r>
              </a:p>
              <a:p>
                <a:pPr marL="342900" indent="-342900">
                  <a:buFont typeface="Arial" panose="020B0604020202020204" pitchFamily="34" charset="0"/>
                  <a:buChar char="•"/>
                </a:pPr>
                <a:r>
                  <a:rPr lang="en-US" sz="2000" dirty="0">
                    <a:solidFill>
                      <a:srgbClr val="002060"/>
                    </a:solidFill>
                  </a:rPr>
                  <a:t>Assuming </a:t>
                </a:r>
                <a14:m>
                  <m:oMath xmlns:m="http://schemas.openxmlformats.org/officeDocument/2006/math">
                    <m:r>
                      <a:rPr lang="en-US" sz="2000" b="0" i="1" smtClean="0">
                        <a:solidFill>
                          <a:srgbClr val="002060"/>
                        </a:solidFill>
                        <a:latin typeface="Cambria Math" panose="02040503050406030204" pitchFamily="18" charset="0"/>
                      </a:rPr>
                      <m:t>𝑣𝑠</m:t>
                    </m:r>
                    <m:r>
                      <a:rPr lang="en-US" sz="2000" b="0" i="1" smtClean="0">
                        <a:solidFill>
                          <a:srgbClr val="002060"/>
                        </a:solidFill>
                        <a:latin typeface="Cambria Math" panose="02040503050406030204" pitchFamily="18" charset="0"/>
                      </a:rPr>
                      <m:t>≪</m:t>
                    </m:r>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𝑅</m:t>
                        </m:r>
                      </m:e>
                      <m:sub>
                        <m:r>
                          <a:rPr lang="en-US" sz="2000" b="0" i="1" smtClean="0">
                            <a:solidFill>
                              <a:srgbClr val="002060"/>
                            </a:solidFill>
                            <a:latin typeface="Cambria Math" panose="02040503050406030204" pitchFamily="18" charset="0"/>
                          </a:rPr>
                          <m:t>0</m:t>
                        </m:r>
                      </m:sub>
                    </m:sSub>
                    <m:r>
                      <a:rPr lang="en-US" sz="2000" b="0" i="1" smtClean="0">
                        <a:solidFill>
                          <a:srgbClr val="002060"/>
                        </a:solidFill>
                        <a:latin typeface="Cambria Math" panose="02040503050406030204" pitchFamily="18" charset="0"/>
                      </a:rPr>
                      <m:t>→</m:t>
                    </m:r>
                    <m:r>
                      <a:rPr lang="en-US" sz="2000" b="0" i="1" smtClean="0">
                        <a:solidFill>
                          <a:srgbClr val="002060"/>
                        </a:solidFill>
                        <a:latin typeface="Cambria Math" panose="02040503050406030204" pitchFamily="18" charset="0"/>
                      </a:rPr>
                      <m:t>𝑅</m:t>
                    </m:r>
                    <m:d>
                      <m:dPr>
                        <m:ctrlPr>
                          <a:rPr lang="en-US" sz="2000" b="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𝑠</m:t>
                        </m:r>
                      </m:e>
                    </m:d>
                    <m:r>
                      <a:rPr lang="en-US" sz="2000" b="0" i="1" smtClean="0">
                        <a:solidFill>
                          <a:srgbClr val="002060"/>
                        </a:solidFill>
                        <a:latin typeface="Cambria Math" panose="02040503050406030204" pitchFamily="18" charset="0"/>
                      </a:rPr>
                      <m:t>~</m:t>
                    </m:r>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𝑅</m:t>
                        </m:r>
                      </m:e>
                      <m:sub>
                        <m:r>
                          <a:rPr lang="en-US" sz="2000" b="0" i="1" smtClean="0">
                            <a:solidFill>
                              <a:srgbClr val="002060"/>
                            </a:solidFill>
                            <a:latin typeface="Cambria Math" panose="02040503050406030204" pitchFamily="18" charset="0"/>
                          </a:rPr>
                          <m:t>0</m:t>
                        </m:r>
                      </m:sub>
                    </m:sSub>
                    <m:r>
                      <a:rPr lang="en-US" sz="2000" b="0" i="1" smtClean="0">
                        <a:solidFill>
                          <a:srgbClr val="002060"/>
                        </a:solidFill>
                        <a:latin typeface="Cambria Math" panose="02040503050406030204" pitchFamily="18" charset="0"/>
                      </a:rPr>
                      <m:t>+</m:t>
                    </m:r>
                    <m:f>
                      <m:fPr>
                        <m:ctrlPr>
                          <a:rPr lang="en-US" sz="2000" b="0" i="1" smtClean="0">
                            <a:solidFill>
                              <a:srgbClr val="002060"/>
                            </a:solidFill>
                            <a:latin typeface="Cambria Math" panose="02040503050406030204" pitchFamily="18" charset="0"/>
                          </a:rPr>
                        </m:ctrlPr>
                      </m:fPr>
                      <m:num>
                        <m:sSup>
                          <m:sSupPr>
                            <m:ctrlPr>
                              <a:rPr lang="en-US" sz="2000" b="0" i="1" smtClean="0">
                                <a:solidFill>
                                  <a:srgbClr val="002060"/>
                                </a:solidFill>
                                <a:latin typeface="Cambria Math" panose="02040503050406030204" pitchFamily="18" charset="0"/>
                              </a:rPr>
                            </m:ctrlPr>
                          </m:sSupPr>
                          <m:e>
                            <m:r>
                              <a:rPr lang="en-US" sz="2000" b="0" i="1" smtClean="0">
                                <a:solidFill>
                                  <a:srgbClr val="002060"/>
                                </a:solidFill>
                                <a:latin typeface="Cambria Math" panose="02040503050406030204" pitchFamily="18" charset="0"/>
                              </a:rPr>
                              <m:t>𝑣</m:t>
                            </m:r>
                          </m:e>
                          <m:sup>
                            <m:r>
                              <a:rPr lang="en-US" sz="2000" b="0" i="1" smtClean="0">
                                <a:solidFill>
                                  <a:srgbClr val="002060"/>
                                </a:solidFill>
                                <a:latin typeface="Cambria Math" panose="02040503050406030204" pitchFamily="18" charset="0"/>
                              </a:rPr>
                              <m:t>2</m:t>
                            </m:r>
                          </m:sup>
                        </m:sSup>
                      </m:num>
                      <m:den>
                        <m:r>
                          <a:rPr lang="en-US" sz="2000" b="0" i="1" smtClean="0">
                            <a:solidFill>
                              <a:srgbClr val="002060"/>
                            </a:solidFill>
                            <a:latin typeface="Cambria Math" panose="02040503050406030204" pitchFamily="18" charset="0"/>
                          </a:rPr>
                          <m:t>2</m:t>
                        </m:r>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𝑅</m:t>
                            </m:r>
                          </m:e>
                          <m:sub>
                            <m:r>
                              <a:rPr lang="en-US" sz="2000" b="0" i="1" smtClean="0">
                                <a:solidFill>
                                  <a:srgbClr val="002060"/>
                                </a:solidFill>
                                <a:latin typeface="Cambria Math" panose="02040503050406030204" pitchFamily="18" charset="0"/>
                              </a:rPr>
                              <m:t>0</m:t>
                            </m:r>
                          </m:sub>
                        </m:sSub>
                      </m:den>
                    </m:f>
                    <m:sSup>
                      <m:sSupPr>
                        <m:ctrlPr>
                          <a:rPr lang="en-US" sz="2000" b="0" i="1" smtClean="0">
                            <a:solidFill>
                              <a:srgbClr val="002060"/>
                            </a:solidFill>
                            <a:latin typeface="Cambria Math" panose="02040503050406030204" pitchFamily="18" charset="0"/>
                          </a:rPr>
                        </m:ctrlPr>
                      </m:sSupPr>
                      <m:e>
                        <m:r>
                          <a:rPr lang="en-US" sz="2000" b="0" i="1" smtClean="0">
                            <a:solidFill>
                              <a:srgbClr val="002060"/>
                            </a:solidFill>
                            <a:latin typeface="Cambria Math" panose="02040503050406030204" pitchFamily="18" charset="0"/>
                          </a:rPr>
                          <m:t>𝑠</m:t>
                        </m:r>
                      </m:e>
                      <m:sup>
                        <m:r>
                          <a:rPr lang="en-US" sz="2000" b="0" i="1" smtClean="0">
                            <a:solidFill>
                              <a:srgbClr val="002060"/>
                            </a:solidFill>
                            <a:latin typeface="Cambria Math" panose="02040503050406030204" pitchFamily="18" charset="0"/>
                          </a:rPr>
                          <m:t>2</m:t>
                        </m:r>
                      </m:sup>
                    </m:sSup>
                  </m:oMath>
                </a14:m>
                <a:endParaRPr lang="en-US" sz="2000" b="0" dirty="0">
                  <a:solidFill>
                    <a:srgbClr val="002060"/>
                  </a:solidFill>
                </a:endParaRPr>
              </a:p>
              <a:p>
                <a:pPr marL="342900" indent="-342900">
                  <a:buFont typeface="Arial" panose="020B0604020202020204" pitchFamily="34" charset="0"/>
                  <a:buChar char="•"/>
                </a:pPr>
                <a:r>
                  <a:rPr lang="en-US" sz="2000" dirty="0">
                    <a:solidFill>
                      <a:srgbClr val="002060"/>
                    </a:solidFill>
                  </a:rPr>
                  <a:t>The phase signal after range compression: </a:t>
                </a:r>
                <a14:m>
                  <m:oMath xmlns:m="http://schemas.openxmlformats.org/officeDocument/2006/math">
                    <m:r>
                      <a:rPr lang="en-US" sz="2000" b="0" i="1" smtClean="0">
                        <a:solidFill>
                          <a:srgbClr val="002060"/>
                        </a:solidFill>
                        <a:latin typeface="Cambria Math" panose="02040503050406030204" pitchFamily="18" charset="0"/>
                      </a:rPr>
                      <m:t>𝜙</m:t>
                    </m:r>
                    <m:d>
                      <m:dPr>
                        <m:ctrlPr>
                          <a:rPr lang="en-US" sz="2000" b="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𝑠</m:t>
                        </m:r>
                      </m:e>
                    </m:d>
                    <m:r>
                      <a:rPr lang="en-US" sz="2000" b="0" i="1" smtClean="0">
                        <a:solidFill>
                          <a:srgbClr val="002060"/>
                        </a:solidFill>
                        <a:latin typeface="Cambria Math" panose="02040503050406030204" pitchFamily="18" charset="0"/>
                      </a:rPr>
                      <m:t>=−</m:t>
                    </m:r>
                    <m:f>
                      <m:fPr>
                        <m:ctrlPr>
                          <a:rPr lang="en-US" sz="2000" b="0" i="1" smtClean="0">
                            <a:solidFill>
                              <a:srgbClr val="002060"/>
                            </a:solidFill>
                            <a:latin typeface="Cambria Math" panose="02040503050406030204" pitchFamily="18" charset="0"/>
                          </a:rPr>
                        </m:ctrlPr>
                      </m:fPr>
                      <m:num>
                        <m:r>
                          <a:rPr lang="en-US" sz="2000" b="0" i="1" smtClean="0">
                            <a:solidFill>
                              <a:srgbClr val="002060"/>
                            </a:solidFill>
                            <a:latin typeface="Cambria Math" panose="02040503050406030204" pitchFamily="18" charset="0"/>
                          </a:rPr>
                          <m:t>4</m:t>
                        </m:r>
                        <m:r>
                          <a:rPr lang="en-US" sz="2000" b="0" i="1" smtClean="0">
                            <a:solidFill>
                              <a:srgbClr val="002060"/>
                            </a:solidFill>
                            <a:latin typeface="Cambria Math" panose="02040503050406030204" pitchFamily="18" charset="0"/>
                          </a:rPr>
                          <m:t>𝜋</m:t>
                        </m:r>
                        <m:r>
                          <a:rPr lang="en-US" sz="2000" b="0" i="1" smtClean="0">
                            <a:solidFill>
                              <a:srgbClr val="002060"/>
                            </a:solidFill>
                            <a:latin typeface="Cambria Math" panose="02040503050406030204" pitchFamily="18" charset="0"/>
                          </a:rPr>
                          <m:t>𝑅</m:t>
                        </m:r>
                        <m:d>
                          <m:dPr>
                            <m:ctrlPr>
                              <a:rPr lang="en-US" sz="2000" b="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𝑠</m:t>
                            </m:r>
                          </m:e>
                        </m:d>
                      </m:num>
                      <m:den>
                        <m:r>
                          <a:rPr lang="en-US" sz="2000" b="0" i="1" smtClean="0">
                            <a:solidFill>
                              <a:srgbClr val="002060"/>
                            </a:solidFill>
                            <a:latin typeface="Cambria Math" panose="02040503050406030204" pitchFamily="18" charset="0"/>
                          </a:rPr>
                          <m:t>𝜆</m:t>
                        </m:r>
                      </m:den>
                    </m:f>
                    <m:r>
                      <a:rPr lang="en-US" sz="2000" b="0" i="1" smtClean="0">
                        <a:solidFill>
                          <a:srgbClr val="002060"/>
                        </a:solidFill>
                        <a:latin typeface="Cambria Math" panose="02040503050406030204" pitchFamily="18" charset="0"/>
                      </a:rPr>
                      <m:t>=−</m:t>
                    </m:r>
                    <m:f>
                      <m:fPr>
                        <m:ctrlPr>
                          <a:rPr lang="en-US" sz="2000" b="0" i="1" smtClean="0">
                            <a:solidFill>
                              <a:srgbClr val="002060"/>
                            </a:solidFill>
                            <a:latin typeface="Cambria Math" panose="02040503050406030204" pitchFamily="18" charset="0"/>
                          </a:rPr>
                        </m:ctrlPr>
                      </m:fPr>
                      <m:num>
                        <m:r>
                          <a:rPr lang="en-US" sz="2000" b="0" i="1" smtClean="0">
                            <a:solidFill>
                              <a:srgbClr val="002060"/>
                            </a:solidFill>
                            <a:latin typeface="Cambria Math" panose="02040503050406030204" pitchFamily="18" charset="0"/>
                          </a:rPr>
                          <m:t>4</m:t>
                        </m:r>
                        <m:r>
                          <a:rPr lang="en-US" sz="2000" b="0" i="1" smtClean="0">
                            <a:solidFill>
                              <a:srgbClr val="002060"/>
                            </a:solidFill>
                            <a:latin typeface="Cambria Math" panose="02040503050406030204" pitchFamily="18" charset="0"/>
                          </a:rPr>
                          <m:t>𝜋</m:t>
                        </m:r>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𝑅</m:t>
                            </m:r>
                          </m:e>
                          <m:sub>
                            <m:r>
                              <a:rPr lang="en-US" sz="2000" b="0" i="1" smtClean="0">
                                <a:solidFill>
                                  <a:srgbClr val="002060"/>
                                </a:solidFill>
                                <a:latin typeface="Cambria Math" panose="02040503050406030204" pitchFamily="18" charset="0"/>
                              </a:rPr>
                              <m:t>0</m:t>
                            </m:r>
                          </m:sub>
                        </m:sSub>
                      </m:num>
                      <m:den>
                        <m:r>
                          <a:rPr lang="en-US" sz="2000" b="0" i="1" smtClean="0">
                            <a:solidFill>
                              <a:srgbClr val="002060"/>
                            </a:solidFill>
                            <a:latin typeface="Cambria Math" panose="02040503050406030204" pitchFamily="18" charset="0"/>
                          </a:rPr>
                          <m:t>𝜆</m:t>
                        </m:r>
                      </m:den>
                    </m:f>
                    <m:r>
                      <a:rPr lang="en-US" sz="2000" b="0" i="1" smtClean="0">
                        <a:solidFill>
                          <a:srgbClr val="002060"/>
                        </a:solidFill>
                        <a:latin typeface="Cambria Math" panose="02040503050406030204" pitchFamily="18" charset="0"/>
                      </a:rPr>
                      <m:t>−</m:t>
                    </m:r>
                    <m:r>
                      <a:rPr lang="en-US" sz="2000" b="0" i="1" smtClean="0">
                        <a:solidFill>
                          <a:srgbClr val="002060"/>
                        </a:solidFill>
                        <a:latin typeface="Cambria Math" panose="02040503050406030204" pitchFamily="18" charset="0"/>
                      </a:rPr>
                      <m:t>2</m:t>
                    </m:r>
                    <m:r>
                      <a:rPr lang="en-US" sz="2000" b="0" i="1" smtClean="0">
                        <a:solidFill>
                          <a:srgbClr val="002060"/>
                        </a:solidFill>
                        <a:latin typeface="Cambria Math" panose="02040503050406030204" pitchFamily="18" charset="0"/>
                      </a:rPr>
                      <m:t>𝜋</m:t>
                    </m:r>
                    <m:sSup>
                      <m:sSupPr>
                        <m:ctrlPr>
                          <a:rPr lang="en-US" sz="2000" b="0" i="1" smtClean="0">
                            <a:solidFill>
                              <a:srgbClr val="002060"/>
                            </a:solidFill>
                            <a:latin typeface="Cambria Math" panose="02040503050406030204" pitchFamily="18" charset="0"/>
                          </a:rPr>
                        </m:ctrlPr>
                      </m:sSupPr>
                      <m:e>
                        <m:r>
                          <a:rPr lang="en-US" sz="2000" b="0" i="1" smtClean="0">
                            <a:solidFill>
                              <a:srgbClr val="002060"/>
                            </a:solidFill>
                            <a:latin typeface="Cambria Math" panose="02040503050406030204" pitchFamily="18" charset="0"/>
                          </a:rPr>
                          <m:t>𝑣</m:t>
                        </m:r>
                      </m:e>
                      <m:sup>
                        <m:r>
                          <a:rPr lang="en-US" sz="2000" b="0" i="1" smtClean="0">
                            <a:solidFill>
                              <a:srgbClr val="002060"/>
                            </a:solidFill>
                            <a:latin typeface="Cambria Math" panose="02040503050406030204" pitchFamily="18" charset="0"/>
                          </a:rPr>
                          <m:t>2</m:t>
                        </m:r>
                      </m:sup>
                    </m:sSup>
                    <m:sSup>
                      <m:sSupPr>
                        <m:ctrlPr>
                          <a:rPr lang="en-US" sz="2000" b="0" i="1" smtClean="0">
                            <a:solidFill>
                              <a:srgbClr val="002060"/>
                            </a:solidFill>
                            <a:latin typeface="Cambria Math" panose="02040503050406030204" pitchFamily="18" charset="0"/>
                          </a:rPr>
                        </m:ctrlPr>
                      </m:sSupPr>
                      <m:e>
                        <m:r>
                          <a:rPr lang="en-US" sz="2000" b="0" i="1" smtClean="0">
                            <a:solidFill>
                              <a:srgbClr val="002060"/>
                            </a:solidFill>
                            <a:latin typeface="Cambria Math" panose="02040503050406030204" pitchFamily="18" charset="0"/>
                          </a:rPr>
                          <m:t>𝑠</m:t>
                        </m:r>
                      </m:e>
                      <m:sup>
                        <m:r>
                          <a:rPr lang="en-US" sz="2000" b="0" i="1" smtClean="0">
                            <a:solidFill>
                              <a:srgbClr val="002060"/>
                            </a:solidFill>
                            <a:latin typeface="Cambria Math" panose="02040503050406030204" pitchFamily="18" charset="0"/>
                          </a:rPr>
                          <m:t>2</m:t>
                        </m:r>
                      </m:sup>
                    </m:sSup>
                    <m:r>
                      <a:rPr lang="en-US" sz="2000" b="0" i="1" smtClean="0">
                        <a:solidFill>
                          <a:srgbClr val="002060"/>
                        </a:solidFill>
                        <a:latin typeface="Cambria Math" panose="02040503050406030204" pitchFamily="18" charset="0"/>
                      </a:rPr>
                      <m:t>/</m:t>
                    </m:r>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𝑅</m:t>
                        </m:r>
                      </m:e>
                      <m:sub>
                        <m:r>
                          <a:rPr lang="en-US" sz="2000" b="0" i="1" smtClean="0">
                            <a:solidFill>
                              <a:srgbClr val="002060"/>
                            </a:solidFill>
                            <a:latin typeface="Cambria Math" panose="02040503050406030204" pitchFamily="18" charset="0"/>
                          </a:rPr>
                          <m:t>0</m:t>
                        </m:r>
                      </m:sub>
                    </m:sSub>
                    <m:r>
                      <a:rPr lang="en-US" sz="2000" b="0" i="1" smtClean="0">
                        <a:solidFill>
                          <a:srgbClr val="002060"/>
                        </a:solidFill>
                        <a:latin typeface="Cambria Math" panose="02040503050406030204" pitchFamily="18" charset="0"/>
                      </a:rPr>
                      <m:t>𝜆</m:t>
                    </m:r>
                  </m:oMath>
                </a14:m>
                <a:endParaRPr lang="en-US" sz="2000" dirty="0">
                  <a:solidFill>
                    <a:srgbClr val="002060"/>
                  </a:solidFill>
                </a:endParaRPr>
              </a:p>
              <a:p>
                <a:pPr marL="342900" indent="-342900">
                  <a:buFont typeface="Arial" panose="020B0604020202020204" pitchFamily="34" charset="0"/>
                  <a:buChar char="•"/>
                </a:pPr>
                <a:r>
                  <a:rPr lang="en-US" sz="2000" dirty="0">
                    <a:solidFill>
                      <a:srgbClr val="002060"/>
                    </a:solidFill>
                  </a:rPr>
                  <a:t>The instantaneous frequency of the signal is: </a:t>
                </a:r>
                <a14:m>
                  <m:oMath xmlns:m="http://schemas.openxmlformats.org/officeDocument/2006/math">
                    <m:r>
                      <a:rPr lang="en-US" sz="2000" b="0" i="1" smtClean="0">
                        <a:solidFill>
                          <a:srgbClr val="002060"/>
                        </a:solidFill>
                        <a:latin typeface="Cambria Math" panose="02040503050406030204" pitchFamily="18" charset="0"/>
                      </a:rPr>
                      <m:t>𝑓</m:t>
                    </m:r>
                    <m:d>
                      <m:dPr>
                        <m:ctrlPr>
                          <a:rPr lang="en-US" sz="2000" b="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𝑠</m:t>
                        </m:r>
                      </m:e>
                    </m:d>
                    <m:r>
                      <a:rPr lang="en-US" sz="2000" b="0" i="1" smtClean="0">
                        <a:solidFill>
                          <a:srgbClr val="002060"/>
                        </a:solidFill>
                        <a:latin typeface="Cambria Math" panose="02040503050406030204" pitchFamily="18" charset="0"/>
                      </a:rPr>
                      <m:t>=</m:t>
                    </m:r>
                    <m:f>
                      <m:fPr>
                        <m:ctrlPr>
                          <a:rPr lang="en-US" sz="2000" b="0" i="1" smtClean="0">
                            <a:solidFill>
                              <a:srgbClr val="002060"/>
                            </a:solidFill>
                            <a:latin typeface="Cambria Math" panose="02040503050406030204" pitchFamily="18" charset="0"/>
                          </a:rPr>
                        </m:ctrlPr>
                      </m:fPr>
                      <m:num>
                        <m:r>
                          <a:rPr lang="en-US" sz="2000" b="0" i="1" smtClean="0">
                            <a:solidFill>
                              <a:srgbClr val="002060"/>
                            </a:solidFill>
                            <a:latin typeface="Cambria Math" panose="02040503050406030204" pitchFamily="18" charset="0"/>
                          </a:rPr>
                          <m:t>1</m:t>
                        </m:r>
                      </m:num>
                      <m:den>
                        <m:r>
                          <a:rPr lang="en-US" sz="2000" b="0" i="1" smtClean="0">
                            <a:solidFill>
                              <a:srgbClr val="002060"/>
                            </a:solidFill>
                            <a:latin typeface="Cambria Math" panose="02040503050406030204" pitchFamily="18" charset="0"/>
                          </a:rPr>
                          <m:t>2</m:t>
                        </m:r>
                        <m:r>
                          <a:rPr lang="en-US" sz="2000" b="0" i="1" smtClean="0">
                            <a:solidFill>
                              <a:srgbClr val="002060"/>
                            </a:solidFill>
                            <a:latin typeface="Cambria Math" panose="02040503050406030204" pitchFamily="18" charset="0"/>
                          </a:rPr>
                          <m:t>𝜋</m:t>
                        </m:r>
                      </m:den>
                    </m:f>
                    <m:r>
                      <a:rPr lang="en-US" sz="2000" b="0" i="1" smtClean="0">
                        <a:solidFill>
                          <a:srgbClr val="002060"/>
                        </a:solidFill>
                        <a:latin typeface="Cambria Math" panose="02040503050406030204" pitchFamily="18" charset="0"/>
                      </a:rPr>
                      <m:t>∙</m:t>
                    </m:r>
                    <m:f>
                      <m:fPr>
                        <m:ctrlPr>
                          <a:rPr lang="en-US" sz="2000" b="0" i="1" smtClean="0">
                            <a:solidFill>
                              <a:srgbClr val="002060"/>
                            </a:solidFill>
                            <a:latin typeface="Cambria Math" panose="02040503050406030204" pitchFamily="18" charset="0"/>
                          </a:rPr>
                        </m:ctrlPr>
                      </m:fPr>
                      <m:num>
                        <m:r>
                          <a:rPr lang="en-US" sz="2000" b="0" i="1" smtClean="0">
                            <a:solidFill>
                              <a:srgbClr val="002060"/>
                            </a:solidFill>
                            <a:latin typeface="Cambria Math" panose="02040503050406030204" pitchFamily="18" charset="0"/>
                          </a:rPr>
                          <m:t>𝜕𝜙</m:t>
                        </m:r>
                        <m:d>
                          <m:dPr>
                            <m:ctrlPr>
                              <a:rPr lang="en-US" sz="2000" b="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𝑠</m:t>
                            </m:r>
                          </m:e>
                        </m:d>
                      </m:num>
                      <m:den>
                        <m:r>
                          <a:rPr lang="en-US" sz="2000" i="1">
                            <a:solidFill>
                              <a:srgbClr val="002060"/>
                            </a:solidFill>
                            <a:latin typeface="Cambria Math" panose="02040503050406030204" pitchFamily="18" charset="0"/>
                          </a:rPr>
                          <m:t>𝜕</m:t>
                        </m:r>
                        <m:r>
                          <a:rPr lang="en-US" sz="2000" b="0" i="1" smtClean="0">
                            <a:solidFill>
                              <a:srgbClr val="002060"/>
                            </a:solidFill>
                            <a:latin typeface="Cambria Math" panose="02040503050406030204" pitchFamily="18" charset="0"/>
                          </a:rPr>
                          <m:t>𝑠</m:t>
                        </m:r>
                      </m:den>
                    </m:f>
                    <m:r>
                      <a:rPr lang="en-US" sz="2000" b="0" i="1" smtClean="0">
                        <a:solidFill>
                          <a:srgbClr val="002060"/>
                        </a:solidFill>
                        <a:latin typeface="Cambria Math" panose="02040503050406030204" pitchFamily="18" charset="0"/>
                      </a:rPr>
                      <m:t>=−</m:t>
                    </m:r>
                    <m:f>
                      <m:fPr>
                        <m:ctrlPr>
                          <a:rPr lang="en-US" sz="2000" b="0" i="1" smtClean="0">
                            <a:solidFill>
                              <a:srgbClr val="002060"/>
                            </a:solidFill>
                            <a:latin typeface="Cambria Math" panose="02040503050406030204" pitchFamily="18" charset="0"/>
                          </a:rPr>
                        </m:ctrlPr>
                      </m:fPr>
                      <m:num>
                        <m:r>
                          <a:rPr lang="en-US" sz="2000" b="0" i="1" smtClean="0">
                            <a:solidFill>
                              <a:srgbClr val="002060"/>
                            </a:solidFill>
                            <a:latin typeface="Cambria Math" panose="02040503050406030204" pitchFamily="18" charset="0"/>
                          </a:rPr>
                          <m:t>2</m:t>
                        </m:r>
                        <m:sSup>
                          <m:sSupPr>
                            <m:ctrlPr>
                              <a:rPr lang="en-US" sz="2000" b="0" i="1" smtClean="0">
                                <a:solidFill>
                                  <a:srgbClr val="002060"/>
                                </a:solidFill>
                                <a:latin typeface="Cambria Math" panose="02040503050406030204" pitchFamily="18" charset="0"/>
                              </a:rPr>
                            </m:ctrlPr>
                          </m:sSupPr>
                          <m:e>
                            <m:r>
                              <a:rPr lang="en-US" sz="2000" b="0" i="1" smtClean="0">
                                <a:solidFill>
                                  <a:srgbClr val="002060"/>
                                </a:solidFill>
                                <a:latin typeface="Cambria Math" panose="02040503050406030204" pitchFamily="18" charset="0"/>
                              </a:rPr>
                              <m:t>𝑣</m:t>
                            </m:r>
                          </m:e>
                          <m:sup>
                            <m:r>
                              <a:rPr lang="en-US" sz="2000" b="0" i="1" smtClean="0">
                                <a:solidFill>
                                  <a:srgbClr val="002060"/>
                                </a:solidFill>
                                <a:latin typeface="Cambria Math" panose="02040503050406030204" pitchFamily="18" charset="0"/>
                              </a:rPr>
                              <m:t>2</m:t>
                            </m:r>
                          </m:sup>
                        </m:sSup>
                        <m:r>
                          <a:rPr lang="en-US" sz="2000" b="0" i="1" smtClean="0">
                            <a:solidFill>
                              <a:srgbClr val="002060"/>
                            </a:solidFill>
                            <a:latin typeface="Cambria Math" panose="02040503050406030204" pitchFamily="18" charset="0"/>
                          </a:rPr>
                          <m:t>𝑠</m:t>
                        </m:r>
                      </m:num>
                      <m:den>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𝑅</m:t>
                            </m:r>
                          </m:e>
                          <m:sub>
                            <m:r>
                              <a:rPr lang="en-US" sz="2000" b="0" i="1" smtClean="0">
                                <a:solidFill>
                                  <a:srgbClr val="002060"/>
                                </a:solidFill>
                                <a:latin typeface="Cambria Math" panose="02040503050406030204" pitchFamily="18" charset="0"/>
                              </a:rPr>
                              <m:t>0</m:t>
                            </m:r>
                          </m:sub>
                        </m:sSub>
                        <m:r>
                          <a:rPr lang="en-US" sz="2000" b="0" i="1" smtClean="0">
                            <a:solidFill>
                              <a:srgbClr val="002060"/>
                            </a:solidFill>
                            <a:latin typeface="Cambria Math" panose="02040503050406030204" pitchFamily="18" charset="0"/>
                          </a:rPr>
                          <m:t>𝜆</m:t>
                        </m:r>
                      </m:den>
                    </m:f>
                  </m:oMath>
                </a14:m>
                <a:endParaRPr lang="en-US" sz="2000" dirty="0">
                  <a:solidFill>
                    <a:srgbClr val="002060"/>
                  </a:solidFill>
                </a:endParaRPr>
              </a:p>
            </p:txBody>
          </p:sp>
        </mc:Choice>
        <mc:Fallback xmlns="">
          <p:sp>
            <p:nvSpPr>
              <p:cNvPr id="7" name="תיבת טקסט 6">
                <a:extLst>
                  <a:ext uri="{FF2B5EF4-FFF2-40B4-BE49-F238E27FC236}">
                    <a16:creationId xmlns:a16="http://schemas.microsoft.com/office/drawing/2014/main" id="{A944FF98-BF1C-292A-99ED-456F1DA17E9A}"/>
                  </a:ext>
                </a:extLst>
              </p:cNvPr>
              <p:cNvSpPr txBox="1">
                <a:spLocks noRot="1" noChangeAspect="1" noMove="1" noResize="1" noEditPoints="1" noAdjustHandles="1" noChangeArrowheads="1" noChangeShapeType="1" noTextEdit="1"/>
              </p:cNvSpPr>
              <p:nvPr/>
            </p:nvSpPr>
            <p:spPr>
              <a:xfrm>
                <a:off x="243840" y="1143000"/>
                <a:ext cx="11353800" cy="5609613"/>
              </a:xfrm>
              <a:prstGeom prst="rect">
                <a:avLst/>
              </a:prstGeom>
              <a:blipFill>
                <a:blip r:embed="rId3"/>
                <a:stretch>
                  <a:fillRect l="-483"/>
                </a:stretch>
              </a:blipFill>
            </p:spPr>
            <p:txBody>
              <a:bodyPr/>
              <a:lstStyle/>
              <a:p>
                <a:r>
                  <a:rPr lang="he-IL">
                    <a:noFill/>
                  </a:rPr>
                  <a:t> </a:t>
                </a:r>
              </a:p>
            </p:txBody>
          </p:sp>
        </mc:Fallback>
      </mc:AlternateContent>
      <p:pic>
        <p:nvPicPr>
          <p:cNvPr id="4" name="תמונה 3">
            <a:extLst>
              <a:ext uri="{FF2B5EF4-FFF2-40B4-BE49-F238E27FC236}">
                <a16:creationId xmlns:a16="http://schemas.microsoft.com/office/drawing/2014/main" id="{1C4FDDE1-354D-F50C-555E-9F2BE15C4AF2}"/>
              </a:ext>
            </a:extLst>
          </p:cNvPr>
          <p:cNvPicPr>
            <a:picLocks noChangeAspect="1"/>
          </p:cNvPicPr>
          <p:nvPr/>
        </p:nvPicPr>
        <p:blipFill>
          <a:blip r:embed="rId4"/>
          <a:stretch>
            <a:fillRect/>
          </a:stretch>
        </p:blipFill>
        <p:spPr>
          <a:xfrm>
            <a:off x="4168944" y="1143000"/>
            <a:ext cx="3854111" cy="2704791"/>
          </a:xfrm>
          <a:prstGeom prst="rect">
            <a:avLst/>
          </a:prstGeom>
        </p:spPr>
      </p:pic>
    </p:spTree>
    <p:extLst>
      <p:ext uri="{BB962C8B-B14F-4D97-AF65-F5344CB8AC3E}">
        <p14:creationId xmlns:p14="http://schemas.microsoft.com/office/powerpoint/2010/main" val="706517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3A62C6-168D-53BC-99CD-97AB9352D4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D9E2F-3F20-D0EE-27FD-52649323591D}"/>
              </a:ext>
            </a:extLst>
          </p:cNvPr>
          <p:cNvSpPr>
            <a:spLocks noGrp="1"/>
          </p:cNvSpPr>
          <p:nvPr>
            <p:ph type="title"/>
          </p:nvPr>
        </p:nvSpPr>
        <p:spPr/>
        <p:txBody>
          <a:bodyPr/>
          <a:lstStyle/>
          <a:p>
            <a:r>
              <a:rPr lang="en-US" dirty="0">
                <a:solidFill>
                  <a:srgbClr val="002060"/>
                </a:solidFill>
              </a:rPr>
              <a:t>Background – Resolution</a:t>
            </a:r>
            <a:endParaRPr lang="he-IL" dirty="0">
              <a:solidFill>
                <a:srgbClr val="002060"/>
              </a:solidFill>
            </a:endParaRPr>
          </a:p>
        </p:txBody>
      </p:sp>
      <p:sp>
        <p:nvSpPr>
          <p:cNvPr id="5" name="Slide Number Placeholder 4">
            <a:extLst>
              <a:ext uri="{FF2B5EF4-FFF2-40B4-BE49-F238E27FC236}">
                <a16:creationId xmlns:a16="http://schemas.microsoft.com/office/drawing/2014/main" id="{84D165BC-8631-05BA-0636-BC21D7826D8E}"/>
              </a:ext>
            </a:extLst>
          </p:cNvPr>
          <p:cNvSpPr>
            <a:spLocks noGrp="1"/>
          </p:cNvSpPr>
          <p:nvPr>
            <p:ph type="sldNum" sz="quarter" idx="12"/>
          </p:nvPr>
        </p:nvSpPr>
        <p:spPr/>
        <p:txBody>
          <a:bodyPr/>
          <a:lstStyle/>
          <a:p>
            <a:fld id="{B01D9778-10B4-40FB-B4E4-44FA89A86639}" type="slidenum">
              <a:rPr lang="en-US" smtClean="0"/>
              <a:pPr/>
              <a:t>9</a:t>
            </a:fld>
            <a:endParaRPr lang="en-US"/>
          </a:p>
        </p:txBody>
      </p:sp>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A944FF98-BF1C-292A-99ED-456F1DA17E9A}"/>
                  </a:ext>
                </a:extLst>
              </p:cNvPr>
              <p:cNvSpPr txBox="1"/>
              <p:nvPr/>
            </p:nvSpPr>
            <p:spPr>
              <a:xfrm>
                <a:off x="243840" y="1143000"/>
                <a:ext cx="11353800" cy="5814220"/>
              </a:xfrm>
              <a:prstGeom prst="rect">
                <a:avLst/>
              </a:prstGeom>
              <a:noFill/>
            </p:spPr>
            <p:txBody>
              <a:bodyPr wrap="square" rtlCol="1">
                <a:spAutoFit/>
              </a:bodyPr>
              <a:lstStyle/>
              <a:p>
                <a:pPr marL="342900" indent="-342900">
                  <a:buFont typeface="Arial" panose="020B0604020202020204" pitchFamily="34" charset="0"/>
                  <a:buChar char="•"/>
                </a:pPr>
                <a:r>
                  <a:rPr lang="en-US" sz="2000" dirty="0">
                    <a:solidFill>
                      <a:srgbClr val="002060"/>
                    </a:solidFill>
                  </a:rPr>
                  <a:t>We need to find the maximum time to use in the signal integration. For antenna with a physical length L,</a:t>
                </a:r>
              </a:p>
              <a:p>
                <a:r>
                  <a:rPr lang="en-US" sz="2000" dirty="0">
                    <a:solidFill>
                      <a:srgbClr val="002060"/>
                    </a:solidFill>
                  </a:rPr>
                  <a:t>      The half power horizontal beam width is </a:t>
                </a:r>
                <a14:m>
                  <m:oMath xmlns:m="http://schemas.openxmlformats.org/officeDocument/2006/math">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𝜃</m:t>
                        </m:r>
                      </m:e>
                      <m:sub>
                        <m:r>
                          <a:rPr lang="en-US" sz="2000" b="0" i="1" smtClean="0">
                            <a:solidFill>
                              <a:srgbClr val="002060"/>
                            </a:solidFill>
                            <a:latin typeface="Cambria Math" panose="02040503050406030204" pitchFamily="18" charset="0"/>
                          </a:rPr>
                          <m:t>𝑎</m:t>
                        </m:r>
                      </m:sub>
                    </m:sSub>
                    <m:r>
                      <a:rPr lang="en-US" sz="2000" b="0" i="1" smtClean="0">
                        <a:solidFill>
                          <a:srgbClr val="002060"/>
                        </a:solidFill>
                        <a:latin typeface="Cambria Math" panose="02040503050406030204" pitchFamily="18" charset="0"/>
                      </a:rPr>
                      <m:t>=</m:t>
                    </m:r>
                    <m:f>
                      <m:fPr>
                        <m:ctrlPr>
                          <a:rPr lang="en-US" sz="2000" b="0" i="1" smtClean="0">
                            <a:solidFill>
                              <a:srgbClr val="002060"/>
                            </a:solidFill>
                            <a:latin typeface="Cambria Math" panose="02040503050406030204" pitchFamily="18" charset="0"/>
                          </a:rPr>
                        </m:ctrlPr>
                      </m:fPr>
                      <m:num>
                        <m:r>
                          <a:rPr lang="en-US" sz="2000" b="0" i="1" smtClean="0">
                            <a:solidFill>
                              <a:srgbClr val="002060"/>
                            </a:solidFill>
                            <a:latin typeface="Cambria Math" panose="02040503050406030204" pitchFamily="18" charset="0"/>
                          </a:rPr>
                          <m:t>𝜆</m:t>
                        </m:r>
                      </m:num>
                      <m:den>
                        <m:r>
                          <a:rPr lang="en-US" sz="2000" b="0" i="1" smtClean="0">
                            <a:solidFill>
                              <a:srgbClr val="002060"/>
                            </a:solidFill>
                            <a:latin typeface="Cambria Math" panose="02040503050406030204" pitchFamily="18" charset="0"/>
                          </a:rPr>
                          <m:t>𝐿</m:t>
                        </m:r>
                      </m:den>
                    </m:f>
                    <m:r>
                      <a:rPr lang="en-US" sz="2000" b="0" i="1" smtClean="0">
                        <a:solidFill>
                          <a:srgbClr val="002060"/>
                        </a:solidFill>
                        <a:latin typeface="Cambria Math" panose="02040503050406030204" pitchFamily="18" charset="0"/>
                      </a:rPr>
                      <m:t>→</m:t>
                    </m:r>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𝑠</m:t>
                        </m:r>
                      </m:e>
                      <m:sub>
                        <m:r>
                          <a:rPr lang="en-US" sz="2000" b="0" i="1" smtClean="0">
                            <a:solidFill>
                              <a:srgbClr val="002060"/>
                            </a:solidFill>
                            <a:latin typeface="Cambria Math" panose="02040503050406030204" pitchFamily="18" charset="0"/>
                          </a:rPr>
                          <m:t>𝑡𝑜𝑡</m:t>
                        </m:r>
                      </m:sub>
                    </m:sSub>
                    <m:r>
                      <a:rPr lang="en-US" sz="2000" b="0" i="1" smtClean="0">
                        <a:solidFill>
                          <a:srgbClr val="002060"/>
                        </a:solidFill>
                        <a:latin typeface="Cambria Math" panose="02040503050406030204" pitchFamily="18" charset="0"/>
                      </a:rPr>
                      <m:t>=</m:t>
                    </m:r>
                    <m:f>
                      <m:fPr>
                        <m:ctrlPr>
                          <a:rPr lang="en-US" sz="2000" b="0" i="1" smtClean="0">
                            <a:solidFill>
                              <a:srgbClr val="002060"/>
                            </a:solidFill>
                            <a:latin typeface="Cambria Math" panose="02040503050406030204" pitchFamily="18" charset="0"/>
                          </a:rPr>
                        </m:ctrlPr>
                      </m:fPr>
                      <m:num>
                        <m:r>
                          <a:rPr lang="en-US" sz="2000" b="0" i="1" smtClean="0">
                            <a:solidFill>
                              <a:srgbClr val="002060"/>
                            </a:solidFill>
                            <a:latin typeface="Cambria Math" panose="02040503050406030204" pitchFamily="18" charset="0"/>
                          </a:rPr>
                          <m:t>𝜆</m:t>
                        </m:r>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𝑅</m:t>
                            </m:r>
                          </m:e>
                          <m:sub>
                            <m:r>
                              <a:rPr lang="en-US" sz="2000" b="0" i="1" smtClean="0">
                                <a:solidFill>
                                  <a:srgbClr val="002060"/>
                                </a:solidFill>
                                <a:latin typeface="Cambria Math" panose="02040503050406030204" pitchFamily="18" charset="0"/>
                              </a:rPr>
                              <m:t>0</m:t>
                            </m:r>
                          </m:sub>
                        </m:sSub>
                      </m:num>
                      <m:den>
                        <m:r>
                          <a:rPr lang="en-US" sz="2000" b="0" i="1" smtClean="0">
                            <a:solidFill>
                              <a:srgbClr val="002060"/>
                            </a:solidFill>
                            <a:latin typeface="Cambria Math" panose="02040503050406030204" pitchFamily="18" charset="0"/>
                          </a:rPr>
                          <m:t>𝐿𝑣</m:t>
                        </m:r>
                      </m:den>
                    </m:f>
                  </m:oMath>
                </a14:m>
                <a:endParaRPr lang="en-US" sz="2000" b="0" dirty="0">
                  <a:solidFill>
                    <a:srgbClr val="002060"/>
                  </a:solidFill>
                </a:endParaRPr>
              </a:p>
              <a:p>
                <a:pPr marL="342900" indent="-342900">
                  <a:buFont typeface="Arial" panose="020B0604020202020204" pitchFamily="34" charset="0"/>
                  <a:buChar char="•"/>
                </a:pPr>
                <a:r>
                  <a:rPr lang="en-US" sz="2000" dirty="0">
                    <a:solidFill>
                      <a:srgbClr val="002060"/>
                    </a:solidFill>
                  </a:rPr>
                  <a:t>Half of this time occurs when the radar is approaching the range of closer approach, the Doppler bandwidth of the SAR signal is:</a:t>
                </a:r>
              </a:p>
              <a:p>
                <a:pPr/>
                <a14:m>
                  <m:oMathPara xmlns:m="http://schemas.openxmlformats.org/officeDocument/2006/math">
                    <m:oMathParaPr>
                      <m:jc m:val="centerGroup"/>
                    </m:oMathParaPr>
                    <m:oMath xmlns:m="http://schemas.openxmlformats.org/officeDocument/2006/math">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𝐵</m:t>
                          </m:r>
                        </m:e>
                        <m:sub>
                          <m:r>
                            <a:rPr lang="en-US" sz="2000" b="0" i="1" smtClean="0">
                              <a:solidFill>
                                <a:srgbClr val="002060"/>
                              </a:solidFill>
                              <a:latin typeface="Cambria Math" panose="02040503050406030204" pitchFamily="18" charset="0"/>
                            </a:rPr>
                            <m:t>𝐷</m:t>
                          </m:r>
                        </m:sub>
                      </m:sSub>
                      <m:r>
                        <a:rPr lang="en-US" sz="2000" b="0" i="1" smtClean="0">
                          <a:solidFill>
                            <a:srgbClr val="002060"/>
                          </a:solidFill>
                          <a:latin typeface="Cambria Math" panose="02040503050406030204" pitchFamily="18" charset="0"/>
                        </a:rPr>
                        <m:t>=</m:t>
                      </m:r>
                      <m:f>
                        <m:fPr>
                          <m:ctrlPr>
                            <a:rPr lang="en-US" sz="2000" b="0" i="1" smtClean="0">
                              <a:solidFill>
                                <a:srgbClr val="002060"/>
                              </a:solidFill>
                              <a:latin typeface="Cambria Math" panose="02040503050406030204" pitchFamily="18" charset="0"/>
                            </a:rPr>
                          </m:ctrlPr>
                        </m:fPr>
                        <m:num>
                          <m:r>
                            <a:rPr lang="en-US" sz="2000" b="0" i="1" smtClean="0">
                              <a:solidFill>
                                <a:srgbClr val="002060"/>
                              </a:solidFill>
                              <a:latin typeface="Cambria Math" panose="02040503050406030204" pitchFamily="18" charset="0"/>
                            </a:rPr>
                            <m:t>2</m:t>
                          </m:r>
                          <m:r>
                            <a:rPr lang="en-US" sz="2000" b="0" i="1" smtClean="0">
                              <a:solidFill>
                                <a:srgbClr val="002060"/>
                              </a:solidFill>
                              <a:latin typeface="Cambria Math" panose="02040503050406030204" pitchFamily="18" charset="0"/>
                            </a:rPr>
                            <m:t>𝑣</m:t>
                          </m:r>
                        </m:num>
                        <m:den>
                          <m:r>
                            <a:rPr lang="en-US" sz="2000" b="0" i="1" smtClean="0">
                              <a:solidFill>
                                <a:srgbClr val="002060"/>
                              </a:solidFill>
                              <a:latin typeface="Cambria Math" panose="02040503050406030204" pitchFamily="18" charset="0"/>
                            </a:rPr>
                            <m:t>𝐿</m:t>
                          </m:r>
                        </m:den>
                      </m:f>
                    </m:oMath>
                  </m:oMathPara>
                </a14:m>
                <a:endParaRPr lang="en-US" sz="2000" dirty="0">
                  <a:solidFill>
                    <a:srgbClr val="002060"/>
                  </a:solidFill>
                </a:endParaRPr>
              </a:p>
              <a:p>
                <a:pPr marL="342900" indent="-342900">
                  <a:buFont typeface="Arial" panose="020B0604020202020204" pitchFamily="34" charset="0"/>
                  <a:buChar char="•"/>
                </a:pPr>
                <a:r>
                  <a:rPr lang="en-US" sz="2000" dirty="0">
                    <a:solidFill>
                      <a:srgbClr val="002060"/>
                    </a:solidFill>
                  </a:rPr>
                  <a:t>Using matched filter, the resulting compressed signal will lead to an along-track resolution of:</a:t>
                </a:r>
              </a:p>
              <a:p>
                <a:pPr/>
                <a14:m>
                  <m:oMathPara xmlns:m="http://schemas.openxmlformats.org/officeDocument/2006/math">
                    <m:oMathParaPr>
                      <m:jc m:val="centerGroup"/>
                    </m:oMathParaPr>
                    <m:oMath xmlns:m="http://schemas.openxmlformats.org/officeDocument/2006/math">
                      <m:sSub>
                        <m:sSubPr>
                          <m:ctrlPr>
                            <a:rPr lang="en-US" sz="2800" b="1" i="1" smtClean="0">
                              <a:solidFill>
                                <a:srgbClr val="002060"/>
                              </a:solidFill>
                              <a:latin typeface="Cambria Math" panose="02040503050406030204" pitchFamily="18" charset="0"/>
                            </a:rPr>
                          </m:ctrlPr>
                        </m:sSubPr>
                        <m:e>
                          <m:r>
                            <a:rPr lang="en-US" sz="2800" b="1" i="0" smtClean="0">
                              <a:solidFill>
                                <a:srgbClr val="002060"/>
                              </a:solidFill>
                              <a:latin typeface="Cambria Math" panose="02040503050406030204" pitchFamily="18" charset="0"/>
                            </a:rPr>
                            <m:t>𝚫</m:t>
                          </m:r>
                        </m:e>
                        <m:sub>
                          <m:r>
                            <a:rPr lang="en-US" sz="2800" b="1" i="1" smtClean="0">
                              <a:solidFill>
                                <a:srgbClr val="002060"/>
                              </a:solidFill>
                              <a:latin typeface="Cambria Math" panose="02040503050406030204" pitchFamily="18" charset="0"/>
                            </a:rPr>
                            <m:t>𝒂</m:t>
                          </m:r>
                        </m:sub>
                      </m:sSub>
                      <m:r>
                        <a:rPr lang="en-US" sz="2800" b="1" i="1" smtClean="0">
                          <a:solidFill>
                            <a:srgbClr val="002060"/>
                          </a:solidFill>
                          <a:latin typeface="Cambria Math" panose="02040503050406030204" pitchFamily="18" charset="0"/>
                        </a:rPr>
                        <m:t>=</m:t>
                      </m:r>
                      <m:f>
                        <m:fPr>
                          <m:ctrlPr>
                            <a:rPr lang="en-US" sz="2800" b="1" i="1" smtClean="0">
                              <a:solidFill>
                                <a:srgbClr val="002060"/>
                              </a:solidFill>
                              <a:latin typeface="Cambria Math" panose="02040503050406030204" pitchFamily="18" charset="0"/>
                            </a:rPr>
                          </m:ctrlPr>
                        </m:fPr>
                        <m:num>
                          <m:r>
                            <a:rPr lang="en-US" sz="2800" b="1" i="1" smtClean="0">
                              <a:solidFill>
                                <a:srgbClr val="002060"/>
                              </a:solidFill>
                              <a:latin typeface="Cambria Math" panose="02040503050406030204" pitchFamily="18" charset="0"/>
                            </a:rPr>
                            <m:t>𝒗</m:t>
                          </m:r>
                        </m:num>
                        <m:den>
                          <m:sSub>
                            <m:sSubPr>
                              <m:ctrlPr>
                                <a:rPr lang="en-US" sz="2800" b="1" i="1" smtClean="0">
                                  <a:solidFill>
                                    <a:srgbClr val="002060"/>
                                  </a:solidFill>
                                  <a:latin typeface="Cambria Math" panose="02040503050406030204" pitchFamily="18" charset="0"/>
                                </a:rPr>
                              </m:ctrlPr>
                            </m:sSubPr>
                            <m:e>
                              <m:r>
                                <a:rPr lang="en-US" sz="2800" b="1" i="1" smtClean="0">
                                  <a:solidFill>
                                    <a:srgbClr val="002060"/>
                                  </a:solidFill>
                                  <a:latin typeface="Cambria Math" panose="02040503050406030204" pitchFamily="18" charset="0"/>
                                </a:rPr>
                                <m:t>𝑩</m:t>
                              </m:r>
                            </m:e>
                            <m:sub>
                              <m:r>
                                <a:rPr lang="en-US" sz="2800" b="1" i="1" smtClean="0">
                                  <a:solidFill>
                                    <a:srgbClr val="002060"/>
                                  </a:solidFill>
                                  <a:latin typeface="Cambria Math" panose="02040503050406030204" pitchFamily="18" charset="0"/>
                                </a:rPr>
                                <m:t>𝑫</m:t>
                              </m:r>
                            </m:sub>
                          </m:sSub>
                        </m:den>
                      </m:f>
                      <m:r>
                        <a:rPr lang="en-US" sz="2800" b="1" i="1" smtClean="0">
                          <a:solidFill>
                            <a:srgbClr val="002060"/>
                          </a:solidFill>
                          <a:latin typeface="Cambria Math" panose="02040503050406030204" pitchFamily="18" charset="0"/>
                        </a:rPr>
                        <m:t>=</m:t>
                      </m:r>
                      <m:f>
                        <m:fPr>
                          <m:ctrlPr>
                            <a:rPr lang="en-US" sz="2800" b="1" i="1" smtClean="0">
                              <a:solidFill>
                                <a:srgbClr val="002060"/>
                              </a:solidFill>
                              <a:latin typeface="Cambria Math" panose="02040503050406030204" pitchFamily="18" charset="0"/>
                            </a:rPr>
                          </m:ctrlPr>
                        </m:fPr>
                        <m:num>
                          <m:r>
                            <a:rPr lang="en-US" sz="2800" b="1" i="1" smtClean="0">
                              <a:solidFill>
                                <a:srgbClr val="002060"/>
                              </a:solidFill>
                              <a:latin typeface="Cambria Math" panose="02040503050406030204" pitchFamily="18" charset="0"/>
                            </a:rPr>
                            <m:t>𝑳</m:t>
                          </m:r>
                        </m:num>
                        <m:den>
                          <m:r>
                            <a:rPr lang="en-US" sz="2800" b="1" i="1" smtClean="0">
                              <a:solidFill>
                                <a:srgbClr val="002060"/>
                              </a:solidFill>
                              <a:latin typeface="Cambria Math" panose="02040503050406030204" pitchFamily="18" charset="0"/>
                            </a:rPr>
                            <m:t>𝟐</m:t>
                          </m:r>
                        </m:den>
                      </m:f>
                    </m:oMath>
                  </m:oMathPara>
                </a14:m>
                <a:endParaRPr lang="en-US" sz="2800" b="1" dirty="0">
                  <a:solidFill>
                    <a:srgbClr val="002060"/>
                  </a:solidFill>
                </a:endParaRPr>
              </a:p>
              <a:p>
                <a:r>
                  <a:rPr lang="en-US" sz="2400" b="1" dirty="0">
                    <a:solidFill>
                      <a:srgbClr val="002060"/>
                    </a:solidFill>
                  </a:rPr>
                  <a:t>This shows that the Azimuth (along-track) surface resolution for SAR is equal to half the size of physical antenna, and is independent of the distance between the sensor and the surface!</a:t>
                </a:r>
              </a:p>
              <a:p>
                <a:endParaRPr lang="en-US" sz="2400" dirty="0">
                  <a:solidFill>
                    <a:srgbClr val="002060"/>
                  </a:solidFill>
                </a:endParaRPr>
              </a:p>
              <a:p>
                <a:r>
                  <a:rPr lang="en-US" sz="2400" dirty="0">
                    <a:solidFill>
                      <a:srgbClr val="002060"/>
                    </a:solidFill>
                  </a:rPr>
                  <a:t>Important Note: As the range increases, the signal power decreases. To maintain the system SNR requirements, there is a need to compensate for the increased range by boosting the signal power.</a:t>
                </a:r>
              </a:p>
            </p:txBody>
          </p:sp>
        </mc:Choice>
        <mc:Fallback xmlns="">
          <p:sp>
            <p:nvSpPr>
              <p:cNvPr id="7" name="תיבת טקסט 6">
                <a:extLst>
                  <a:ext uri="{FF2B5EF4-FFF2-40B4-BE49-F238E27FC236}">
                    <a16:creationId xmlns:a16="http://schemas.microsoft.com/office/drawing/2014/main" id="{A944FF98-BF1C-292A-99ED-456F1DA17E9A}"/>
                  </a:ext>
                </a:extLst>
              </p:cNvPr>
              <p:cNvSpPr txBox="1">
                <a:spLocks noRot="1" noChangeAspect="1" noMove="1" noResize="1" noEditPoints="1" noAdjustHandles="1" noChangeArrowheads="1" noChangeShapeType="1" noTextEdit="1"/>
              </p:cNvSpPr>
              <p:nvPr/>
            </p:nvSpPr>
            <p:spPr>
              <a:xfrm>
                <a:off x="243840" y="1143000"/>
                <a:ext cx="11353800" cy="5814220"/>
              </a:xfrm>
              <a:prstGeom prst="rect">
                <a:avLst/>
              </a:prstGeom>
              <a:blipFill>
                <a:blip r:embed="rId3"/>
                <a:stretch>
                  <a:fillRect l="-805" t="-630" r="-1020" b="-1364"/>
                </a:stretch>
              </a:blipFill>
            </p:spPr>
            <p:txBody>
              <a:bodyPr/>
              <a:lstStyle/>
              <a:p>
                <a:r>
                  <a:rPr lang="he-IL">
                    <a:noFill/>
                  </a:rPr>
                  <a:t> </a:t>
                </a:r>
              </a:p>
            </p:txBody>
          </p:sp>
        </mc:Fallback>
      </mc:AlternateContent>
    </p:spTree>
    <p:extLst>
      <p:ext uri="{BB962C8B-B14F-4D97-AF65-F5344CB8AC3E}">
        <p14:creationId xmlns:p14="http://schemas.microsoft.com/office/powerpoint/2010/main" val="467796916"/>
      </p:ext>
    </p:extLst>
  </p:cSld>
  <p:clrMapOvr>
    <a:masterClrMapping/>
  </p:clrMapOvr>
</p:sld>
</file>

<file path=ppt/theme/theme1.xml><?xml version="1.0" encoding="utf-8"?>
<a:theme xmlns:a="http://schemas.openxmlformats.org/drawingml/2006/main" name="Office Theme">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50576</TotalTime>
  <Words>3345</Words>
  <Application>Microsoft Office PowerPoint</Application>
  <PresentationFormat>מסך רחב</PresentationFormat>
  <Paragraphs>706</Paragraphs>
  <Slides>47</Slides>
  <Notes>38</Notes>
  <HiddenSlides>6</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47</vt:i4>
      </vt:variant>
    </vt:vector>
  </HeadingPairs>
  <TitlesOfParts>
    <vt:vector size="53" baseType="lpstr">
      <vt:lpstr>Arial</vt:lpstr>
      <vt:lpstr>Calibri</vt:lpstr>
      <vt:lpstr>Cambria Math</vt:lpstr>
      <vt:lpstr>Times New Roman</vt:lpstr>
      <vt:lpstr>ui-sans-serif</vt:lpstr>
      <vt:lpstr>Office Theme</vt:lpstr>
      <vt:lpstr>Final Presentation  SAR Image Classification Using Deep Learning</vt:lpstr>
      <vt:lpstr>Outline</vt:lpstr>
      <vt:lpstr>Outline</vt:lpstr>
      <vt:lpstr>Project Goals</vt:lpstr>
      <vt:lpstr>Project Goals</vt:lpstr>
      <vt:lpstr>Background</vt:lpstr>
      <vt:lpstr>Background – SAR Pros/Cons</vt:lpstr>
      <vt:lpstr>Background – Resolution</vt:lpstr>
      <vt:lpstr>Background – Resolution</vt:lpstr>
      <vt:lpstr>Background – SAR Image examples</vt:lpstr>
      <vt:lpstr>Background – SAR Image examples</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SAR Image Statistics</vt:lpstr>
      <vt:lpstr>Literature Survey - SAR Image Statistics</vt:lpstr>
      <vt:lpstr>Literature Survey - SAR Image Statistics</vt:lpstr>
      <vt:lpstr>Literature Survey - SAR Image Statistics</vt:lpstr>
      <vt:lpstr>Literature Survey - Speckle Noise on MSTAR image</vt:lpstr>
      <vt:lpstr>Outline</vt:lpstr>
      <vt:lpstr>Chosen Solution – Architectures overview</vt:lpstr>
      <vt:lpstr>Matlab Demo for MSTAR</vt:lpstr>
      <vt:lpstr>Matlab DL Architecture</vt:lpstr>
      <vt:lpstr>MATLAB Demo Results</vt:lpstr>
      <vt:lpstr>MATLAB Demo Results</vt:lpstr>
      <vt:lpstr>MATLAB Demo Results</vt:lpstr>
      <vt:lpstr>Data Augmentation </vt:lpstr>
      <vt:lpstr>  Matlab Network– Augmentation Results</vt:lpstr>
      <vt:lpstr>Image Patching Augmentation</vt:lpstr>
      <vt:lpstr>Image Patching Augmentation</vt:lpstr>
      <vt:lpstr>Chosen Solution - AConvNet Architecture</vt:lpstr>
      <vt:lpstr>Chosen Solution – Ensemble AConvNet</vt:lpstr>
      <vt:lpstr>Results - 17 °vs 15 °</vt:lpstr>
      <vt:lpstr>Results</vt:lpstr>
      <vt:lpstr>Results – 17 ° vs 30 °</vt:lpstr>
      <vt:lpstr>Outline</vt:lpstr>
      <vt:lpstr>Conclusion</vt:lpstr>
      <vt:lpstr>Future Work</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SIPL Presentation Template</dc:title>
  <dc:creator>yair@ee.technion.ac.il</dc:creator>
  <cp:lastModifiedBy>Avichay Ashur</cp:lastModifiedBy>
  <cp:revision>1041</cp:revision>
  <cp:lastPrinted>2014-09-21T12:04:19Z</cp:lastPrinted>
  <dcterms:created xsi:type="dcterms:W3CDTF">2012-05-28T18:42:10Z</dcterms:created>
  <dcterms:modified xsi:type="dcterms:W3CDTF">2024-07-30T05:48:23Z</dcterms:modified>
</cp:coreProperties>
</file>